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8" r:id="rId3"/>
    <p:sldId id="284" r:id="rId4"/>
    <p:sldId id="272" r:id="rId5"/>
    <p:sldId id="261" r:id="rId6"/>
    <p:sldId id="292" r:id="rId7"/>
    <p:sldId id="317" r:id="rId8"/>
    <p:sldId id="316" r:id="rId9"/>
    <p:sldId id="293" r:id="rId10"/>
    <p:sldId id="318" r:id="rId11"/>
    <p:sldId id="315" r:id="rId12"/>
    <p:sldId id="302" r:id="rId13"/>
    <p:sldId id="307" r:id="rId14"/>
    <p:sldId id="303" r:id="rId15"/>
    <p:sldId id="298" r:id="rId16"/>
    <p:sldId id="301" r:id="rId17"/>
    <p:sldId id="320" r:id="rId18"/>
    <p:sldId id="28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5C55"/>
    <a:srgbClr val="C1A7A0"/>
    <a:srgbClr val="A28982"/>
    <a:srgbClr val="FBE5D6"/>
    <a:srgbClr val="92746C"/>
    <a:srgbClr val="C1C7D0"/>
    <a:srgbClr val="12B088"/>
    <a:srgbClr val="FFCE15"/>
    <a:srgbClr val="FFECCD"/>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56" y="108"/>
      </p:cViewPr>
      <p:guideLst/>
    </p:cSldViewPr>
  </p:slideViewPr>
  <p:notesTextViewPr>
    <p:cViewPr>
      <p:scale>
        <a:sx n="1" d="1"/>
        <a:sy n="1" d="1"/>
      </p:scale>
      <p:origin x="0" y="0"/>
    </p:cViewPr>
  </p:notesTextViewPr>
  <p:sorterViewPr>
    <p:cViewPr>
      <p:scale>
        <a:sx n="124" d="100"/>
        <a:sy n="124" d="100"/>
      </p:scale>
      <p:origin x="0" y="-96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509086815513"/>
          <c:y val="6.5140192112755693E-2"/>
          <c:w val="0.56271834476979299"/>
          <c:h val="0.84407737361895696"/>
        </c:manualLayout>
      </c:layout>
      <c:radarChart>
        <c:radarStyle val="filled"/>
        <c:varyColors val="0"/>
        <c:ser>
          <c:idx val="0"/>
          <c:order val="0"/>
          <c:tx>
            <c:strRef>
              <c:f>Sheet1!$B$1</c:f>
              <c:strCache>
                <c:ptCount val="1"/>
                <c:pt idx="0">
                  <c:v>企业要求</c:v>
                </c:pt>
              </c:strCache>
            </c:strRef>
          </c:tx>
          <c:spPr>
            <a:solidFill>
              <a:schemeClr val="accent1">
                <a:alpha val="50196"/>
              </a:schemeClr>
            </a:solidFill>
            <a:ln w="25400">
              <a:solidFill>
                <a:schemeClr val="accent1"/>
              </a:solidFill>
              <a:prstDash val="sysDot"/>
            </a:ln>
            <a:effectLst/>
          </c:spPr>
          <c:cat>
            <c:strRef>
              <c:f>Sheet1!$A$2:$A$6</c:f>
              <c:strCache>
                <c:ptCount val="5"/>
                <c:pt idx="0">
                  <c:v>成长力</c:v>
                </c:pt>
                <c:pt idx="1">
                  <c:v>影响力</c:v>
                </c:pt>
                <c:pt idx="2">
                  <c:v>领导力</c:v>
                </c:pt>
                <c:pt idx="3">
                  <c:v>思考力</c:v>
                </c:pt>
                <c:pt idx="4">
                  <c:v>行动力</c:v>
                </c:pt>
              </c:strCache>
            </c:strRef>
          </c:cat>
          <c:val>
            <c:numRef>
              <c:f>Sheet1!$B$2:$B$6</c:f>
              <c:numCache>
                <c:formatCode>General</c:formatCode>
                <c:ptCount val="5"/>
                <c:pt idx="0">
                  <c:v>20</c:v>
                </c:pt>
                <c:pt idx="1">
                  <c:v>15</c:v>
                </c:pt>
                <c:pt idx="2">
                  <c:v>20</c:v>
                </c:pt>
                <c:pt idx="3">
                  <c:v>25</c:v>
                </c:pt>
                <c:pt idx="4">
                  <c:v>30</c:v>
                </c:pt>
              </c:numCache>
            </c:numRef>
          </c:val>
          <c:extLst>
            <c:ext xmlns:c16="http://schemas.microsoft.com/office/drawing/2014/chart" uri="{C3380CC4-5D6E-409C-BE32-E72D297353CC}">
              <c16:uniqueId val="{00000000-7F75-4260-9A0A-969E4A541B5A}"/>
            </c:ext>
          </c:extLst>
        </c:ser>
        <c:ser>
          <c:idx val="1"/>
          <c:order val="1"/>
          <c:tx>
            <c:strRef>
              <c:f>Sheet1!$C$1</c:f>
              <c:strCache>
                <c:ptCount val="1"/>
                <c:pt idx="0">
                  <c:v>人才能力</c:v>
                </c:pt>
              </c:strCache>
            </c:strRef>
          </c:tx>
          <c:spPr>
            <a:solidFill>
              <a:schemeClr val="accent2">
                <a:alpha val="50196"/>
              </a:schemeClr>
            </a:solidFill>
            <a:ln w="25400">
              <a:solidFill>
                <a:schemeClr val="accent2"/>
              </a:solidFill>
              <a:prstDash val="sysDot"/>
            </a:ln>
            <a:effectLst/>
          </c:spPr>
          <c:cat>
            <c:strRef>
              <c:f>Sheet1!$A$2:$A$6</c:f>
              <c:strCache>
                <c:ptCount val="5"/>
                <c:pt idx="0">
                  <c:v>成长力</c:v>
                </c:pt>
                <c:pt idx="1">
                  <c:v>影响力</c:v>
                </c:pt>
                <c:pt idx="2">
                  <c:v>领导力</c:v>
                </c:pt>
                <c:pt idx="3">
                  <c:v>思考力</c:v>
                </c:pt>
                <c:pt idx="4">
                  <c:v>行动力</c:v>
                </c:pt>
              </c:strCache>
            </c:strRef>
          </c:cat>
          <c:val>
            <c:numRef>
              <c:f>Sheet1!$C$2:$C$6</c:f>
              <c:numCache>
                <c:formatCode>General</c:formatCode>
                <c:ptCount val="5"/>
                <c:pt idx="0">
                  <c:v>17</c:v>
                </c:pt>
                <c:pt idx="1">
                  <c:v>10</c:v>
                </c:pt>
                <c:pt idx="2">
                  <c:v>15</c:v>
                </c:pt>
                <c:pt idx="3">
                  <c:v>25</c:v>
                </c:pt>
                <c:pt idx="4">
                  <c:v>34</c:v>
                </c:pt>
              </c:numCache>
            </c:numRef>
          </c:val>
          <c:extLst>
            <c:ext xmlns:c16="http://schemas.microsoft.com/office/drawing/2014/chart" uri="{C3380CC4-5D6E-409C-BE32-E72D297353CC}">
              <c16:uniqueId val="{00000001-7F75-4260-9A0A-969E4A541B5A}"/>
            </c:ext>
          </c:extLst>
        </c:ser>
        <c:dLbls>
          <c:showLegendKey val="0"/>
          <c:showVal val="0"/>
          <c:showCatName val="0"/>
          <c:showSerName val="0"/>
          <c:showPercent val="0"/>
          <c:showBubbleSize val="0"/>
        </c:dLbls>
        <c:axId val="1189767296"/>
        <c:axId val="1617081536"/>
      </c:radarChart>
      <c:catAx>
        <c:axId val="1189767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450" b="1" i="0" u="none" strike="noStrike" kern="1200" baseline="0">
                <a:solidFill>
                  <a:schemeClr val="tx1">
                    <a:lumMod val="65000"/>
                    <a:lumOff val="35000"/>
                  </a:schemeClr>
                </a:solidFill>
                <a:latin typeface="+mn-lt"/>
                <a:ea typeface="+mn-ea"/>
                <a:cs typeface="+mn-cs"/>
              </a:defRPr>
            </a:pPr>
            <a:endParaRPr lang="zh-CN"/>
          </a:p>
        </c:txPr>
        <c:crossAx val="1617081536"/>
        <c:crosses val="autoZero"/>
        <c:auto val="1"/>
        <c:lblAlgn val="ctr"/>
        <c:lblOffset val="100"/>
        <c:noMultiLvlLbl val="0"/>
      </c:catAx>
      <c:valAx>
        <c:axId val="1617081536"/>
        <c:scaling>
          <c:orientation val="minMax"/>
        </c:scaling>
        <c:delete val="1"/>
        <c:axPos val="l"/>
        <c:majorGridlines>
          <c:spPr>
            <a:ln w="9525" cap="flat" cmpd="sng" algn="ctr">
              <a:solidFill>
                <a:schemeClr val="tx1">
                  <a:lumMod val="65000"/>
                  <a:lumOff val="35000"/>
                </a:schemeClr>
              </a:solidFill>
              <a:round/>
            </a:ln>
            <a:effectLst/>
          </c:spPr>
        </c:majorGridlines>
        <c:numFmt formatCode="General" sourceLinked="1"/>
        <c:majorTickMark val="none"/>
        <c:minorTickMark val="none"/>
        <c:tickLblPos val="nextTo"/>
        <c:crossAx val="1189767296"/>
        <c:crosses val="autoZero"/>
        <c:crossBetween val="between"/>
      </c:valAx>
      <c:spPr>
        <a:noFill/>
        <a:ln>
          <a:noFill/>
        </a:ln>
        <a:effectLst/>
      </c:spPr>
    </c:plotArea>
    <c:legend>
      <c:legendPos val="t"/>
      <c:layout>
        <c:manualLayout>
          <c:xMode val="edge"/>
          <c:yMode val="edge"/>
          <c:x val="0.32456184802659899"/>
          <c:y val="0.90056999198552401"/>
          <c:w val="0.31632188372358799"/>
          <c:h val="6.6292113622925794E-2"/>
        </c:manualLayout>
      </c:layout>
      <c:overlay val="0"/>
      <c:spPr>
        <a:noFill/>
        <a:ln>
          <a:noFill/>
        </a:ln>
        <a:effectLst/>
      </c:spPr>
      <c:txPr>
        <a:bodyPr rot="0" spcFirstLastPara="1" vertOverflow="ellipsis" vert="horz" wrap="square" anchor="ctr" anchorCtr="1"/>
        <a:lstStyle/>
        <a:p>
          <a:pPr>
            <a:defRPr lang="zh-CN" sz="135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0" dirty="0">
                <a:latin typeface="微软雅黑" panose="020B0503020204020204" pitchFamily="34" charset="-122"/>
                <a:ea typeface="微软雅黑" panose="020B0503020204020204" pitchFamily="34" charset="-122"/>
              </a:rPr>
              <a:t>未来三年预计收入</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5.8018655918744035E-2"/>
          <c:y val="0.10571459140730878"/>
          <c:w val="0.93006199521348987"/>
          <c:h val="0.73067126254972647"/>
        </c:manualLayout>
      </c:layout>
      <c:lineChart>
        <c:grouping val="standard"/>
        <c:varyColors val="0"/>
        <c:ser>
          <c:idx val="0"/>
          <c:order val="0"/>
          <c:tx>
            <c:strRef>
              <c:f>Sheet1!$B$1</c:f>
              <c:strCache>
                <c:ptCount val="1"/>
                <c:pt idx="0">
                  <c:v>预计收入</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0933686023621999E-2"/>
                  <c:y val="-6.16522476837938E-2"/>
                </c:manualLayout>
              </c:layout>
              <c:tx>
                <c:rich>
                  <a:bodyPr/>
                  <a:lstStyle/>
                  <a:p>
                    <a:fld id="{1EA0E649-BE92-428F-8073-06AF9C4982EB}" type="VALUE">
                      <a:rPr lang="en-US" altLang="zh-CN"/>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53F9-40BB-91E9-C07E8F3023FD}"/>
                </c:ext>
              </c:extLst>
            </c:dLbl>
            <c:dLbl>
              <c:idx val="1"/>
              <c:layout>
                <c:manualLayout>
                  <c:x val="-5.4058686023622099E-2"/>
                  <c:y val="-8.0402246530373603E-2"/>
                </c:manualLayout>
              </c:layout>
              <c:tx>
                <c:rich>
                  <a:bodyPr/>
                  <a:lstStyle/>
                  <a:p>
                    <a:fld id="{8AE01C4B-DE32-438C-A800-E80CC9E96396}" type="VALUE">
                      <a:rPr lang="en-US" altLang="zh-CN"/>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F9-40BB-91E9-C07E8F3023FD}"/>
                </c:ext>
              </c:extLst>
            </c:dLbl>
            <c:dLbl>
              <c:idx val="2"/>
              <c:layout>
                <c:manualLayout>
                  <c:x val="-8.8751805369442605E-2"/>
                  <c:y val="-4.2187916473225E-2"/>
                </c:manualLayout>
              </c:layout>
              <c:tx>
                <c:rich>
                  <a:bodyPr/>
                  <a:lstStyle/>
                  <a:p>
                    <a:fld id="{3BE2B41F-01BF-4FF1-BE07-54673B74922B}" type="VALUE">
                      <a:rPr lang="en-US" altLang="zh-CN"/>
                      <a:pPr/>
                      <a:t>[值]</a:t>
                    </a:fld>
                    <a:endParaRPr lang="zh-CN" alt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3F9-40BB-91E9-C07E8F3023FD}"/>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第一年</c:v>
                </c:pt>
                <c:pt idx="1">
                  <c:v>第二年</c:v>
                </c:pt>
                <c:pt idx="2">
                  <c:v>第三年</c:v>
                </c:pt>
              </c:strCache>
            </c:strRef>
          </c:cat>
          <c:val>
            <c:numRef>
              <c:f>Sheet1!$B$2:$B$4</c:f>
              <c:numCache>
                <c:formatCode>General</c:formatCode>
                <c:ptCount val="3"/>
                <c:pt idx="0">
                  <c:v>0</c:v>
                </c:pt>
                <c:pt idx="1">
                  <c:v>48</c:v>
                </c:pt>
                <c:pt idx="2">
                  <c:v>183.5</c:v>
                </c:pt>
              </c:numCache>
            </c:numRef>
          </c:val>
          <c:smooth val="0"/>
          <c:extLst>
            <c:ext xmlns:c16="http://schemas.microsoft.com/office/drawing/2014/chart" uri="{C3380CC4-5D6E-409C-BE32-E72D297353CC}">
              <c16:uniqueId val="{00000003-53F9-40BB-91E9-C07E8F3023FD}"/>
            </c:ext>
          </c:extLst>
        </c:ser>
        <c:dLbls>
          <c:showLegendKey val="0"/>
          <c:showVal val="0"/>
          <c:showCatName val="0"/>
          <c:showSerName val="0"/>
          <c:showPercent val="0"/>
          <c:showBubbleSize val="0"/>
        </c:dLbls>
        <c:marker val="1"/>
        <c:smooth val="0"/>
        <c:axId val="1614816400"/>
        <c:axId val="1614816944"/>
      </c:lineChart>
      <c:catAx>
        <c:axId val="1614816400"/>
        <c:scaling>
          <c:orientation val="minMax"/>
        </c:scaling>
        <c:delete val="0"/>
        <c:axPos val="b"/>
        <c:title>
          <c:tx>
            <c:rich>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r>
                  <a:rPr lang="zh-CN" altLang="en-US" dirty="0"/>
                  <a:t>单位：万元</a:t>
                </a:r>
              </a:p>
            </c:rich>
          </c:tx>
          <c:layout>
            <c:manualLayout>
              <c:xMode val="edge"/>
              <c:yMode val="edge"/>
              <c:x val="1.07748619576722E-2"/>
              <c:y val="3.9107187772565097E-2"/>
            </c:manualLayout>
          </c:layout>
          <c:overlay val="0"/>
          <c:spPr>
            <a:noFill/>
            <a:ln>
              <a:noFill/>
            </a:ln>
            <a:effectLst/>
          </c:spPr>
          <c:txPr>
            <a:bodyPr rot="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614816944"/>
        <c:crosses val="autoZero"/>
        <c:auto val="1"/>
        <c:lblAlgn val="ctr"/>
        <c:lblOffset val="100"/>
        <c:noMultiLvlLbl val="0"/>
      </c:catAx>
      <c:valAx>
        <c:axId val="1614816944"/>
        <c:scaling>
          <c:orientation val="minMax"/>
        </c:scaling>
        <c:delete val="0"/>
        <c:axPos val="l"/>
        <c:majorGridlines>
          <c:spPr>
            <a:ln w="9525" cap="flat" cmpd="sng" algn="ctr">
              <a:solidFill>
                <a:srgbClr val="C1A7A0"/>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614816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9B1C0-DD40-427B-BD86-7D80A042B6D0}" type="datetimeFigureOut">
              <a:rPr lang="zh-CN" altLang="en-US" smtClean="0"/>
              <a:t>2017/7/21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77B98-36AB-4D38-874B-6218D8735A1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377B98-36AB-4D38-874B-6218D8735A14}"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377B98-36AB-4D38-874B-6218D8735A14}" type="slidenum">
              <a:rPr lang="zh-CN" altLang="en-US" smtClean="0"/>
              <a:t>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377B98-36AB-4D38-874B-6218D8735A14}" type="slidenum">
              <a:rPr lang="zh-CN" altLang="en-US" smtClean="0"/>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377B98-36AB-4D38-874B-6218D8735A14}"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377B98-36AB-4D38-874B-6218D8735A14}"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377B98-36AB-4D38-874B-6218D8735A14}"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377B98-36AB-4D38-874B-6218D8735A14}" type="slidenum">
              <a:rPr lang="zh-CN" altLang="en-US" smtClean="0"/>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377B98-36AB-4D38-874B-6218D8735A14}"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AF764C-EC21-43D9-8903-6DCE7CA13EAF}" type="datetimeFigureOut">
              <a:rPr lang="zh-CN" altLang="en-US" smtClean="0"/>
              <a:t>2017/7/21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D6A7BE-DF36-463B-8F00-3FDB18F33F94}" type="slidenum">
              <a:rPr lang="zh-CN" altLang="en-US" smtClean="0"/>
              <a:t>‹#›</a:t>
            </a:fld>
            <a:endParaRPr lang="zh-CN" alt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AF764C-EC21-43D9-8903-6DCE7CA13EAF}" type="datetimeFigureOut">
              <a:rPr lang="zh-CN" altLang="en-US" smtClean="0"/>
              <a:t>2017/7/21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D6A7BE-DF36-463B-8F00-3FDB18F33F9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chart" Target="../charts/char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jpeg"/><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FINAL%20COMPOSITION%20to%20render.mp4"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4.xml"/><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10" Type="http://schemas.openxmlformats.org/officeDocument/2006/relationships/image" Target="../media/image13.wmf"/><Relationship Id="rId4" Type="http://schemas.openxmlformats.org/officeDocument/2006/relationships/image" Target="../media/image1.jpeg"/><Relationship Id="rId9"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78689" y="2252773"/>
            <a:ext cx="6593102" cy="3656560"/>
            <a:chOff x="353798" y="1812267"/>
            <a:chExt cx="7387373" cy="4097066"/>
          </a:xfrm>
        </p:grpSpPr>
        <p:grpSp>
          <p:nvGrpSpPr>
            <p:cNvPr id="23" name="组合 22"/>
            <p:cNvGrpSpPr/>
            <p:nvPr/>
          </p:nvGrpSpPr>
          <p:grpSpPr>
            <a:xfrm>
              <a:off x="4000500" y="3429000"/>
              <a:ext cx="3740671" cy="2281448"/>
              <a:chOff x="6096000" y="3196085"/>
              <a:chExt cx="3740671" cy="2281448"/>
            </a:xfrm>
          </p:grpSpPr>
          <p:pic>
            <p:nvPicPr>
              <p:cNvPr id="19" name="Picture 6" descr="Laptop Mask 1.png"/>
              <p:cNvPicPr>
                <a:picLocks noChangeAspect="1"/>
              </p:cNvPicPr>
              <p:nvPr/>
            </p:nvPicPr>
            <p:blipFill>
              <a:blip r:embed="rId3" cstate="print"/>
              <a:stretch>
                <a:fillRect/>
              </a:stretch>
            </p:blipFill>
            <p:spPr>
              <a:xfrm>
                <a:off x="6096000" y="3196085"/>
                <a:ext cx="3740671" cy="2281448"/>
              </a:xfrm>
              <a:prstGeom prst="rect">
                <a:avLst/>
              </a:prstGeom>
            </p:spPr>
          </p:pic>
          <p:pic>
            <p:nvPicPr>
              <p:cNvPr id="22" name="图片 21"/>
              <p:cNvPicPr>
                <a:picLocks noChangeAspect="1"/>
              </p:cNvPicPr>
              <p:nvPr/>
            </p:nvPicPr>
            <p:blipFill rotWithShape="1">
              <a:blip r:embed="rId4"/>
              <a:srcRect r="13087"/>
              <a:stretch>
                <a:fillRect/>
              </a:stretch>
            </p:blipFill>
            <p:spPr>
              <a:xfrm>
                <a:off x="6556309" y="3340100"/>
                <a:ext cx="2828991" cy="1798637"/>
              </a:xfrm>
              <a:prstGeom prst="rect">
                <a:avLst/>
              </a:prstGeom>
            </p:spPr>
          </p:pic>
        </p:grpSp>
        <p:grpSp>
          <p:nvGrpSpPr>
            <p:cNvPr id="25" name="组合 24"/>
            <p:cNvGrpSpPr/>
            <p:nvPr/>
          </p:nvGrpSpPr>
          <p:grpSpPr>
            <a:xfrm>
              <a:off x="353798" y="1812267"/>
              <a:ext cx="5261404" cy="4097066"/>
              <a:chOff x="353798" y="1812267"/>
              <a:chExt cx="5261404" cy="4097066"/>
            </a:xfrm>
          </p:grpSpPr>
          <p:pic>
            <p:nvPicPr>
              <p:cNvPr id="6" name="图片 5"/>
              <p:cNvPicPr>
                <a:picLocks noChangeAspect="1"/>
              </p:cNvPicPr>
              <p:nvPr/>
            </p:nvPicPr>
            <p:blipFill>
              <a:blip r:embed="rId5"/>
              <a:stretch>
                <a:fillRect/>
              </a:stretch>
            </p:blipFill>
            <p:spPr>
              <a:xfrm>
                <a:off x="353798" y="1812267"/>
                <a:ext cx="5261404" cy="4097066"/>
              </a:xfrm>
              <a:prstGeom prst="rect">
                <a:avLst/>
              </a:prstGeom>
            </p:spPr>
          </p:pic>
          <p:pic>
            <p:nvPicPr>
              <p:cNvPr id="24" name="图片 23"/>
              <p:cNvPicPr>
                <a:picLocks noChangeAspect="1"/>
              </p:cNvPicPr>
              <p:nvPr/>
            </p:nvPicPr>
            <p:blipFill rotWithShape="1">
              <a:blip r:embed="rId6"/>
              <a:srcRect b="12742"/>
              <a:stretch>
                <a:fillRect/>
              </a:stretch>
            </p:blipFill>
            <p:spPr>
              <a:xfrm>
                <a:off x="879475" y="2200621"/>
                <a:ext cx="4225925" cy="2409479"/>
              </a:xfrm>
              <a:prstGeom prst="rect">
                <a:avLst/>
              </a:prstGeom>
            </p:spPr>
          </p:pic>
        </p:grpSp>
      </p:grpSp>
      <p:grpSp>
        <p:nvGrpSpPr>
          <p:cNvPr id="27" name="组合 26"/>
          <p:cNvGrpSpPr/>
          <p:nvPr/>
        </p:nvGrpSpPr>
        <p:grpSpPr>
          <a:xfrm>
            <a:off x="7211771" y="2416807"/>
            <a:ext cx="4540249" cy="2274027"/>
            <a:chOff x="4681583" y="2462680"/>
            <a:chExt cx="4540249" cy="2274027"/>
          </a:xfrm>
        </p:grpSpPr>
        <p:sp>
          <p:nvSpPr>
            <p:cNvPr id="28" name="文本框 27"/>
            <p:cNvSpPr txBox="1"/>
            <p:nvPr/>
          </p:nvSpPr>
          <p:spPr>
            <a:xfrm>
              <a:off x="4681583" y="2462680"/>
              <a:ext cx="4540249" cy="584775"/>
            </a:xfrm>
            <a:prstGeom prst="rect">
              <a:avLst/>
            </a:prstGeom>
            <a:noFill/>
          </p:spPr>
          <p:txBody>
            <a:bodyPr wrap="square" rtlCol="0">
              <a:spAutoFit/>
            </a:bodyPr>
            <a:lstStyle/>
            <a:p>
              <a:r>
                <a:rPr lang="zh-CN" altLang="en-US" sz="3200" dirty="0">
                  <a:solidFill>
                    <a:schemeClr val="tx1">
                      <a:lumMod val="85000"/>
                      <a:lumOff val="15000"/>
                    </a:schemeClr>
                  </a:solidFill>
                  <a:latin typeface="幼圆" panose="02010509060101010101" pitchFamily="49" charset="-122"/>
                  <a:ea typeface="幼圆" panose="02010509060101010101" pitchFamily="49" charset="-122"/>
                </a:rPr>
                <a:t>大学生的私人求职导师</a:t>
              </a:r>
            </a:p>
          </p:txBody>
        </p:sp>
        <p:sp>
          <p:nvSpPr>
            <p:cNvPr id="29" name="矩形 28"/>
            <p:cNvSpPr/>
            <p:nvPr/>
          </p:nvSpPr>
          <p:spPr>
            <a:xfrm>
              <a:off x="4735513" y="3534898"/>
              <a:ext cx="1481496" cy="769441"/>
            </a:xfrm>
            <a:prstGeom prst="rect">
              <a:avLst/>
            </a:prstGeom>
          </p:spPr>
          <p:txBody>
            <a:bodyPr wrap="none">
              <a:spAutoFit/>
            </a:bodyPr>
            <a:lstStyle/>
            <a:p>
              <a:r>
                <a:rPr lang="zh-CN" altLang="en-US" sz="4400" b="1" dirty="0">
                  <a:solidFill>
                    <a:srgbClr val="745C55"/>
                  </a:solidFill>
                  <a:latin typeface="微软雅黑" panose="020B0503020204020204" pitchFamily="34" charset="-122"/>
                  <a:ea typeface="微软雅黑" panose="020B0503020204020204" pitchFamily="34" charset="-122"/>
                </a:rPr>
                <a:t>及 时</a:t>
              </a:r>
            </a:p>
          </p:txBody>
        </p:sp>
        <p:sp>
          <p:nvSpPr>
            <p:cNvPr id="30" name="文本框 29"/>
            <p:cNvSpPr txBox="1"/>
            <p:nvPr/>
          </p:nvSpPr>
          <p:spPr>
            <a:xfrm>
              <a:off x="4722813" y="3170566"/>
              <a:ext cx="3957543" cy="276999"/>
            </a:xfrm>
            <a:prstGeom prst="rect">
              <a:avLst/>
            </a:prstGeom>
            <a:noFill/>
          </p:spPr>
          <p:txBody>
            <a:bodyPr wrap="square" rtlCol="0">
              <a:spAutoFit/>
            </a:bodyPr>
            <a:lstStyle/>
            <a:p>
              <a:pPr algn="dist"/>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种一棵树，最好的时间是在十年之前。其次，是现在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4848225" y="3536951"/>
              <a:ext cx="3510008"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735513" y="4336597"/>
              <a:ext cx="1979612" cy="400110"/>
            </a:xfrm>
            <a:prstGeom prst="rect">
              <a:avLst/>
            </a:prstGeom>
            <a:noFill/>
          </p:spPr>
          <p:txBody>
            <a:bodyPr wrap="square" rtlCol="0">
              <a:spAutoFit/>
            </a:bodyPr>
            <a:lstStyle/>
            <a:p>
              <a:r>
                <a:rPr lang="zh-CN" altLang="en-US" sz="2000" dirty="0">
                  <a:solidFill>
                    <a:schemeClr val="tx1">
                      <a:lumMod val="85000"/>
                      <a:lumOff val="15000"/>
                    </a:schemeClr>
                  </a:solidFill>
                  <a:latin typeface="幼圆" panose="02010509060101010101" pitchFamily="49" charset="-122"/>
                  <a:ea typeface="幼圆" panose="02010509060101010101" pitchFamily="49" charset="-122"/>
                </a:rPr>
                <a:t>主讲人：张浩哲</a:t>
              </a:r>
            </a:p>
          </p:txBody>
        </p:sp>
      </p:grpSp>
      <p:sp>
        <p:nvSpPr>
          <p:cNvPr id="17" name="文本框 16"/>
          <p:cNvSpPr txBox="1"/>
          <p:nvPr/>
        </p:nvSpPr>
        <p:spPr>
          <a:xfrm>
            <a:off x="7211771" y="1874113"/>
            <a:ext cx="4540249" cy="584775"/>
          </a:xfrm>
          <a:prstGeom prst="rect">
            <a:avLst/>
          </a:prstGeom>
          <a:noFill/>
        </p:spPr>
        <p:txBody>
          <a:bodyPr wrap="square" rtlCol="0">
            <a:spAutoFit/>
          </a:bodyPr>
          <a:lstStyle/>
          <a:p>
            <a:r>
              <a:rPr lang="zh-CN" altLang="en-US" sz="3200" dirty="0">
                <a:solidFill>
                  <a:schemeClr val="tx1">
                    <a:lumMod val="85000"/>
                    <a:lumOff val="15000"/>
                  </a:schemeClr>
                </a:solidFill>
                <a:latin typeface="幼圆" panose="02010509060101010101" pitchFamily="49" charset="-122"/>
                <a:ea typeface="幼圆" panose="02010509060101010101" pitchFamily="49" charset="-122"/>
              </a:rPr>
              <a:t>计算机相关专业</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主要盈利模式</a:t>
            </a:r>
          </a:p>
        </p:txBody>
      </p:sp>
      <p:grpSp>
        <p:nvGrpSpPr>
          <p:cNvPr id="11" name="组合 10"/>
          <p:cNvGrpSpPr/>
          <p:nvPr/>
        </p:nvGrpSpPr>
        <p:grpSpPr>
          <a:xfrm rot="10800000">
            <a:off x="-918845" y="1074192"/>
            <a:ext cx="5129784" cy="1455305"/>
            <a:chOff x="4139183" y="822785"/>
            <a:chExt cx="5893959" cy="1672099"/>
          </a:xfrm>
        </p:grpSpPr>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183" y="822785"/>
              <a:ext cx="5893959" cy="1672099"/>
            </a:xfrm>
            <a:prstGeom prst="rect">
              <a:avLst/>
            </a:prstGeom>
          </p:spPr>
        </p:pic>
        <p:sp>
          <p:nvSpPr>
            <p:cNvPr id="14" name="文本框 13"/>
            <p:cNvSpPr txBox="1"/>
            <p:nvPr/>
          </p:nvSpPr>
          <p:spPr>
            <a:xfrm rot="13551009">
              <a:off x="7075469" y="1427926"/>
              <a:ext cx="1225296"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职业兴趣</a:t>
              </a:r>
            </a:p>
          </p:txBody>
        </p:sp>
        <p:sp>
          <p:nvSpPr>
            <p:cNvPr id="15" name="文本框 14"/>
            <p:cNvSpPr txBox="1"/>
            <p:nvPr/>
          </p:nvSpPr>
          <p:spPr>
            <a:xfrm rot="10800000">
              <a:off x="4820772" y="1586818"/>
              <a:ext cx="2265391" cy="671888"/>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某一职位</a:t>
              </a:r>
            </a:p>
          </p:txBody>
        </p:sp>
      </p:grpSp>
      <p:graphicFrame>
        <p:nvGraphicFramePr>
          <p:cNvPr id="16" name="图表 15"/>
          <p:cNvGraphicFramePr/>
          <p:nvPr/>
        </p:nvGraphicFramePr>
        <p:xfrm>
          <a:off x="-388493" y="2340700"/>
          <a:ext cx="5880608" cy="4312819"/>
        </p:xfrm>
        <a:graphic>
          <a:graphicData uri="http://schemas.openxmlformats.org/drawingml/2006/chart">
            <c:chart xmlns:c="http://schemas.openxmlformats.org/drawingml/2006/chart" xmlns:r="http://schemas.openxmlformats.org/officeDocument/2006/relationships" r:id="rId5"/>
          </a:graphicData>
        </a:graphic>
      </p:graphicFrame>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4891" y="455870"/>
            <a:ext cx="3304649" cy="6681532"/>
          </a:xfrm>
          <a:prstGeom prst="rect">
            <a:avLst/>
          </a:prstGeom>
        </p:spPr>
      </p:pic>
      <p:cxnSp>
        <p:nvCxnSpPr>
          <p:cNvPr id="20" name="Straight Connector 30"/>
          <p:cNvCxnSpPr>
            <a:cxnSpLocks noChangeShapeType="1"/>
          </p:cNvCxnSpPr>
          <p:nvPr/>
        </p:nvCxnSpPr>
        <p:spPr bwMode="auto">
          <a:xfrm>
            <a:off x="7483221" y="1463040"/>
            <a:ext cx="0" cy="4543870"/>
          </a:xfrm>
          <a:prstGeom prst="line">
            <a:avLst/>
          </a:prstGeom>
          <a:noFill/>
          <a:ln w="12700" algn="ctr">
            <a:solidFill>
              <a:srgbClr val="ADBACA"/>
            </a:solidFill>
            <a:prstDash val="sysDash"/>
            <a:miter lim="800000"/>
          </a:ln>
          <a:extLst>
            <a:ext uri="{909E8E84-426E-40DD-AFC4-6F175D3DCCD1}">
              <a14:hiddenFill xmlns:a14="http://schemas.microsoft.com/office/drawing/2010/main">
                <a:noFill/>
              </a14:hiddenFill>
            </a:ext>
          </a:extLst>
        </p:spPr>
      </p:cxnSp>
      <p:grpSp>
        <p:nvGrpSpPr>
          <p:cNvPr id="7" name="组合 6"/>
          <p:cNvGrpSpPr/>
          <p:nvPr/>
        </p:nvGrpSpPr>
        <p:grpSpPr>
          <a:xfrm>
            <a:off x="7871715" y="1627219"/>
            <a:ext cx="4244085" cy="954376"/>
            <a:chOff x="7871715" y="1755235"/>
            <a:chExt cx="4244085" cy="954376"/>
          </a:xfrm>
        </p:grpSpPr>
        <p:sp>
          <p:nvSpPr>
            <p:cNvPr id="23" name="Oval 32"/>
            <p:cNvSpPr>
              <a:spLocks noChangeAspect="1"/>
            </p:cNvSpPr>
            <p:nvPr/>
          </p:nvSpPr>
          <p:spPr>
            <a:xfrm>
              <a:off x="7871715" y="1909549"/>
              <a:ext cx="738350" cy="738350"/>
            </a:xfrm>
            <a:prstGeom prst="ellipse">
              <a:avLst/>
            </a:prstGeom>
            <a:solidFill>
              <a:srgbClr val="A28982"/>
            </a:solidFill>
            <a:ln w="50800" cap="flat" cmpd="sng" algn="ctr">
              <a:noFill/>
              <a:prstDash val="solid"/>
              <a:miter lim="800000"/>
            </a:ln>
            <a:effectLst/>
          </p:spPr>
          <p:txBody>
            <a:bodyPr anchor="ctr"/>
            <a:lstStyle/>
            <a:p>
              <a:pPr algn="ctr" eaLnBrk="1" fontAlgn="auto" hangingPunct="1">
                <a:spcBef>
                  <a:spcPts val="0"/>
                </a:spcBef>
                <a:spcAft>
                  <a:spcPts val="0"/>
                </a:spcAft>
                <a:defRPr/>
              </a:pPr>
              <a:endParaRPr lang="id-ID"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a:spLocks noChangeArrowheads="1"/>
            </p:cNvSpPr>
            <p:nvPr/>
          </p:nvSpPr>
          <p:spPr bwMode="auto">
            <a:xfrm>
              <a:off x="8951704" y="1755235"/>
              <a:ext cx="22732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2800" b="1" dirty="0">
                  <a:solidFill>
                    <a:srgbClr val="445469"/>
                  </a:solidFill>
                  <a:latin typeface="Arial" panose="020B0604020202020204" pitchFamily="34" charset="0"/>
                  <a:ea typeface="微软雅黑" panose="020B0503020204020204" pitchFamily="34" charset="-122"/>
                  <a:sym typeface="Arial" panose="020B0604020202020204" pitchFamily="34" charset="0"/>
                </a:rPr>
                <a:t>精准定位</a:t>
              </a:r>
              <a:endParaRPr lang="en-US" altLang="zh-CN" sz="28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a:spLocks noChangeArrowheads="1"/>
            </p:cNvSpPr>
            <p:nvPr/>
          </p:nvSpPr>
          <p:spPr bwMode="auto">
            <a:xfrm>
              <a:off x="8950842" y="2278724"/>
              <a:ext cx="31649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依照公司要求从海量简历中筛选出基本符合条件的应聘者参加招聘会</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4"/>
          <p:cNvGrpSpPr/>
          <p:nvPr/>
        </p:nvGrpSpPr>
        <p:grpSpPr>
          <a:xfrm>
            <a:off x="7895740" y="3176196"/>
            <a:ext cx="4220060" cy="954376"/>
            <a:chOff x="7895740" y="3304212"/>
            <a:chExt cx="4220060" cy="954376"/>
          </a:xfrm>
        </p:grpSpPr>
        <p:sp>
          <p:nvSpPr>
            <p:cNvPr id="32" name="Oval 32"/>
            <p:cNvSpPr>
              <a:spLocks noChangeAspect="1"/>
            </p:cNvSpPr>
            <p:nvPr/>
          </p:nvSpPr>
          <p:spPr>
            <a:xfrm>
              <a:off x="7895740" y="3366493"/>
              <a:ext cx="738350" cy="738350"/>
            </a:xfrm>
            <a:prstGeom prst="ellipse">
              <a:avLst/>
            </a:prstGeom>
            <a:solidFill>
              <a:srgbClr val="A28982"/>
            </a:solidFill>
            <a:ln w="50800" cap="flat" cmpd="sng" algn="ctr">
              <a:noFill/>
              <a:prstDash val="solid"/>
              <a:miter lim="800000"/>
            </a:ln>
            <a:effectLst/>
          </p:spPr>
          <p:txBody>
            <a:bodyPr anchor="ctr"/>
            <a:lstStyle/>
            <a:p>
              <a:pPr algn="ctr" eaLnBrk="1" fontAlgn="auto" hangingPunct="1">
                <a:spcBef>
                  <a:spcPts val="0"/>
                </a:spcBef>
                <a:spcAft>
                  <a:spcPts val="0"/>
                </a:spcAft>
                <a:defRPr/>
              </a:pPr>
              <a:endParaRPr lang="id-ID"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13"/>
            <p:cNvSpPr txBox="1">
              <a:spLocks noChangeArrowheads="1"/>
            </p:cNvSpPr>
            <p:nvPr/>
          </p:nvSpPr>
          <p:spPr bwMode="auto">
            <a:xfrm>
              <a:off x="8950842" y="3304212"/>
              <a:ext cx="22732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2800" b="1" dirty="0">
                  <a:solidFill>
                    <a:srgbClr val="445469"/>
                  </a:solidFill>
                  <a:latin typeface="Arial" panose="020B0604020202020204" pitchFamily="34" charset="0"/>
                  <a:ea typeface="微软雅黑" panose="020B0503020204020204" pitchFamily="34" charset="-122"/>
                  <a:sym typeface="Arial" panose="020B0604020202020204" pitchFamily="34" charset="0"/>
                </a:rPr>
                <a:t>高效便捷</a:t>
              </a:r>
              <a:endParaRPr lang="en-US" altLang="zh-CN" sz="28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
            <p:cNvSpPr txBox="1">
              <a:spLocks noChangeArrowheads="1"/>
            </p:cNvSpPr>
            <p:nvPr/>
          </p:nvSpPr>
          <p:spPr bwMode="auto">
            <a:xfrm>
              <a:off x="8950842" y="3827701"/>
              <a:ext cx="31649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用人企业不必如以往一般在各个高校进行宣讲，大大缩短招聘所需时间</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p:cNvGrpSpPr/>
          <p:nvPr/>
        </p:nvGrpSpPr>
        <p:grpSpPr>
          <a:xfrm>
            <a:off x="7920835" y="4650550"/>
            <a:ext cx="4194965" cy="954376"/>
            <a:chOff x="7920835" y="4778566"/>
            <a:chExt cx="4194965" cy="954376"/>
          </a:xfrm>
        </p:grpSpPr>
        <p:sp>
          <p:nvSpPr>
            <p:cNvPr id="30" name="Oval 32"/>
            <p:cNvSpPr>
              <a:spLocks noChangeAspect="1"/>
            </p:cNvSpPr>
            <p:nvPr/>
          </p:nvSpPr>
          <p:spPr>
            <a:xfrm>
              <a:off x="7920835" y="4823437"/>
              <a:ext cx="738350" cy="738350"/>
            </a:xfrm>
            <a:prstGeom prst="ellipse">
              <a:avLst/>
            </a:prstGeom>
            <a:solidFill>
              <a:srgbClr val="A28982"/>
            </a:solidFill>
            <a:ln w="50800" cap="flat" cmpd="sng" algn="ctr">
              <a:noFill/>
              <a:prstDash val="solid"/>
              <a:miter lim="800000"/>
            </a:ln>
            <a:effectLst/>
          </p:spPr>
          <p:txBody>
            <a:bodyPr anchor="ctr"/>
            <a:lstStyle/>
            <a:p>
              <a:pPr algn="ctr" eaLnBrk="1" fontAlgn="auto" hangingPunct="1">
                <a:spcBef>
                  <a:spcPts val="0"/>
                </a:spcBef>
                <a:spcAft>
                  <a:spcPts val="0"/>
                </a:spcAft>
                <a:defRPr/>
              </a:pPr>
              <a:endParaRPr lang="id-ID"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3"/>
            <p:cNvSpPr txBox="1">
              <a:spLocks noChangeArrowheads="1"/>
            </p:cNvSpPr>
            <p:nvPr/>
          </p:nvSpPr>
          <p:spPr bwMode="auto">
            <a:xfrm>
              <a:off x="8950842" y="4778566"/>
              <a:ext cx="22732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2800" b="1" dirty="0">
                  <a:solidFill>
                    <a:srgbClr val="445469"/>
                  </a:solidFill>
                  <a:latin typeface="Arial" panose="020B0604020202020204" pitchFamily="34" charset="0"/>
                  <a:ea typeface="微软雅黑" panose="020B0503020204020204" pitchFamily="34" charset="-122"/>
                  <a:sym typeface="Arial" panose="020B0604020202020204" pitchFamily="34" charset="0"/>
                </a:rPr>
                <a:t>缩减成本</a:t>
              </a:r>
              <a:endParaRPr lang="en-US" altLang="zh-CN" sz="28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3"/>
            <p:cNvSpPr txBox="1">
              <a:spLocks noChangeArrowheads="1"/>
            </p:cNvSpPr>
            <p:nvPr/>
          </p:nvSpPr>
          <p:spPr bwMode="auto">
            <a:xfrm>
              <a:off x="8950842" y="5302055"/>
              <a:ext cx="31649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高效、精准的人才推荐服务很大程度上简化了公司招聘流程，缩减了招聘开支</a:t>
              </a:r>
              <a:endPar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主要盈利模式</a:t>
            </a:r>
          </a:p>
        </p:txBody>
      </p:sp>
      <p:sp>
        <p:nvSpPr>
          <p:cNvPr id="9" name="文本框 8"/>
          <p:cNvSpPr txBox="1"/>
          <p:nvPr/>
        </p:nvSpPr>
        <p:spPr>
          <a:xfrm rot="2757565">
            <a:off x="6717457" y="1767530"/>
            <a:ext cx="1225296"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职业兴趣</a:t>
            </a:r>
          </a:p>
        </p:txBody>
      </p:sp>
      <p:pic>
        <p:nvPicPr>
          <p:cNvPr id="5" name="图片 4">
            <a:extLst>
              <a:ext uri="{FF2B5EF4-FFF2-40B4-BE49-F238E27FC236}">
                <a16:creationId xmlns:a16="http://schemas.microsoft.com/office/drawing/2014/main" id="{0B4E6360-D020-4EEF-80C8-D7465786D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77" y="1400950"/>
            <a:ext cx="3295865" cy="46701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340628"/>
            <a:ext cx="12192000" cy="2296699"/>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60461" y="1902619"/>
            <a:ext cx="5291605" cy="3227368"/>
            <a:chOff x="7933328" y="4296514"/>
            <a:chExt cx="3338484" cy="2036153"/>
          </a:xfrm>
        </p:grpSpPr>
        <p:sp>
          <p:nvSpPr>
            <p:cNvPr id="2" name="矩形 1"/>
            <p:cNvSpPr/>
            <p:nvPr/>
          </p:nvSpPr>
          <p:spPr>
            <a:xfrm>
              <a:off x="8322733" y="4385733"/>
              <a:ext cx="2556934" cy="1651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6" descr="Laptop Mask 1.png"/>
            <p:cNvPicPr>
              <a:picLocks noChangeAspect="1"/>
            </p:cNvPicPr>
            <p:nvPr/>
          </p:nvPicPr>
          <p:blipFill>
            <a:blip r:embed="rId3" cstate="print"/>
            <a:stretch>
              <a:fillRect/>
            </a:stretch>
          </p:blipFill>
          <p:spPr>
            <a:xfrm>
              <a:off x="7933328" y="4296514"/>
              <a:ext cx="3338484" cy="2036153"/>
            </a:xfrm>
            <a:prstGeom prst="rect">
              <a:avLst/>
            </a:prstGeom>
          </p:spPr>
        </p:pic>
        <p:sp>
          <p:nvSpPr>
            <p:cNvPr id="5" name="文本框 4"/>
            <p:cNvSpPr txBox="1"/>
            <p:nvPr/>
          </p:nvSpPr>
          <p:spPr>
            <a:xfrm>
              <a:off x="8930086" y="4424551"/>
              <a:ext cx="1339173" cy="1669921"/>
            </a:xfrm>
            <a:prstGeom prst="rect">
              <a:avLst/>
            </a:prstGeom>
            <a:noFill/>
          </p:spPr>
          <p:txBody>
            <a:bodyPr wrap="square" rtlCol="0">
              <a:spAutoFit/>
            </a:bodyPr>
            <a:lstStyle/>
            <a:p>
              <a:r>
                <a:rPr lang="en-US" altLang="zh-CN" sz="16600" dirty="0">
                  <a:solidFill>
                    <a:schemeClr val="bg1"/>
                  </a:solidFill>
                  <a:latin typeface="Agency FB" panose="020B0503020202020204" pitchFamily="34" charset="0"/>
                </a:rPr>
                <a:t>04</a:t>
              </a:r>
              <a:endParaRPr lang="zh-CN" altLang="en-US" sz="16600" dirty="0">
                <a:solidFill>
                  <a:schemeClr val="bg1"/>
                </a:solidFill>
                <a:latin typeface="Agency FB" panose="020B0503020202020204" pitchFamily="34" charset="0"/>
              </a:endParaRPr>
            </a:p>
          </p:txBody>
        </p:sp>
      </p:grpSp>
      <p:sp>
        <p:nvSpPr>
          <p:cNvPr id="11" name="文本框 29"/>
          <p:cNvSpPr txBox="1">
            <a:spLocks noChangeArrowheads="1"/>
          </p:cNvSpPr>
          <p:nvPr/>
        </p:nvSpPr>
        <p:spPr bwMode="auto">
          <a:xfrm>
            <a:off x="6096000" y="3135034"/>
            <a:ext cx="55229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000" b="1" dirty="0">
                <a:solidFill>
                  <a:schemeClr val="bg1"/>
                </a:solidFill>
                <a:latin typeface="微软雅黑" panose="020B0503020204020204" pitchFamily="34" charset="-122"/>
                <a:ea typeface="微软雅黑" panose="020B0503020204020204" pitchFamily="34" charset="-122"/>
              </a:rPr>
              <a:t>财务预估</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未来三年支出预估</a:t>
            </a:r>
          </a:p>
        </p:txBody>
      </p:sp>
      <p:grpSp>
        <p:nvGrpSpPr>
          <p:cNvPr id="5" name="组合 4"/>
          <p:cNvGrpSpPr/>
          <p:nvPr/>
        </p:nvGrpSpPr>
        <p:grpSpPr>
          <a:xfrm>
            <a:off x="1106553" y="1807589"/>
            <a:ext cx="2577591" cy="2758633"/>
            <a:chOff x="1298577" y="1807590"/>
            <a:chExt cx="2577591" cy="2758633"/>
          </a:xfrm>
        </p:grpSpPr>
        <p:sp>
          <p:nvSpPr>
            <p:cNvPr id="9" name="椭圆 8"/>
            <p:cNvSpPr/>
            <p:nvPr/>
          </p:nvSpPr>
          <p:spPr>
            <a:xfrm>
              <a:off x="1298577" y="1986598"/>
              <a:ext cx="2577591" cy="2579625"/>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2998026" y="1807590"/>
              <a:ext cx="785179" cy="785177"/>
              <a:chOff x="2946400" y="2078038"/>
              <a:chExt cx="620713" cy="620712"/>
            </a:xfrm>
          </p:grpSpPr>
          <p:sp>
            <p:nvSpPr>
              <p:cNvPr id="10" name="Oval 14"/>
              <p:cNvSpPr/>
              <p:nvPr/>
            </p:nvSpPr>
            <p:spPr>
              <a:xfrm>
                <a:off x="2946400" y="2078038"/>
                <a:ext cx="620713" cy="620712"/>
              </a:xfrm>
              <a:prstGeom prst="ellipse">
                <a:avLst/>
              </a:prstGeom>
              <a:solidFill>
                <a:srgbClr val="A28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b="1">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8"/>
              <p:cNvSpPr>
                <a:spLocks noEditPoints="1"/>
              </p:cNvSpPr>
              <p:nvPr/>
            </p:nvSpPr>
            <p:spPr bwMode="auto">
              <a:xfrm>
                <a:off x="3124200" y="2244725"/>
                <a:ext cx="265113" cy="287338"/>
              </a:xfrm>
              <a:custGeom>
                <a:avLst/>
                <a:gdLst/>
                <a:ahLst/>
                <a:cxnLst>
                  <a:cxn ang="0">
                    <a:pos x="10" y="0"/>
                  </a:cxn>
                  <a:cxn ang="0">
                    <a:pos x="0" y="0"/>
                  </a:cxn>
                  <a:cxn ang="0">
                    <a:pos x="0" y="224"/>
                  </a:cxn>
                  <a:cxn ang="0">
                    <a:pos x="196" y="224"/>
                  </a:cxn>
                  <a:cxn ang="0">
                    <a:pos x="196" y="214"/>
                  </a:cxn>
                  <a:cxn ang="0">
                    <a:pos x="10" y="214"/>
                  </a:cxn>
                  <a:cxn ang="0">
                    <a:pos x="10" y="0"/>
                  </a:cxn>
                  <a:cxn ang="0">
                    <a:pos x="29" y="194"/>
                  </a:cxn>
                  <a:cxn ang="0">
                    <a:pos x="78" y="194"/>
                  </a:cxn>
                  <a:cxn ang="0">
                    <a:pos x="78" y="90"/>
                  </a:cxn>
                  <a:cxn ang="0">
                    <a:pos x="29" y="139"/>
                  </a:cxn>
                  <a:cxn ang="0">
                    <a:pos x="29" y="194"/>
                  </a:cxn>
                  <a:cxn ang="0">
                    <a:pos x="88" y="194"/>
                  </a:cxn>
                  <a:cxn ang="0">
                    <a:pos x="137" y="194"/>
                  </a:cxn>
                  <a:cxn ang="0">
                    <a:pos x="137" y="100"/>
                  </a:cxn>
                  <a:cxn ang="0">
                    <a:pos x="118" y="119"/>
                  </a:cxn>
                  <a:cxn ang="0">
                    <a:pos x="88" y="90"/>
                  </a:cxn>
                  <a:cxn ang="0">
                    <a:pos x="88" y="194"/>
                  </a:cxn>
                  <a:cxn ang="0">
                    <a:pos x="147" y="194"/>
                  </a:cxn>
                  <a:cxn ang="0">
                    <a:pos x="196" y="194"/>
                  </a:cxn>
                  <a:cxn ang="0">
                    <a:pos x="196" y="46"/>
                  </a:cxn>
                  <a:cxn ang="0">
                    <a:pos x="147" y="95"/>
                  </a:cxn>
                  <a:cxn ang="0">
                    <a:pos x="147" y="194"/>
                  </a:cxn>
                  <a:cxn ang="0">
                    <a:pos x="83" y="58"/>
                  </a:cxn>
                  <a:cxn ang="0">
                    <a:pos x="118" y="95"/>
                  </a:cxn>
                  <a:cxn ang="0">
                    <a:pos x="189" y="24"/>
                  </a:cxn>
                  <a:cxn ang="0">
                    <a:pos x="206" y="44"/>
                  </a:cxn>
                  <a:cxn ang="0">
                    <a:pos x="206" y="0"/>
                  </a:cxn>
                  <a:cxn ang="0">
                    <a:pos x="162" y="0"/>
                  </a:cxn>
                  <a:cxn ang="0">
                    <a:pos x="179" y="17"/>
                  </a:cxn>
                  <a:cxn ang="0">
                    <a:pos x="118" y="78"/>
                  </a:cxn>
                  <a:cxn ang="0">
                    <a:pos x="81" y="41"/>
                  </a:cxn>
                  <a:cxn ang="0">
                    <a:pos x="27" y="97"/>
                  </a:cxn>
                  <a:cxn ang="0">
                    <a:pos x="34" y="104"/>
                  </a:cxn>
                  <a:cxn ang="0">
                    <a:pos x="83" y="58"/>
                  </a:cxn>
                </a:cxnLst>
                <a:rect l="0" t="0" r="r" b="b"/>
                <a:pathLst>
                  <a:path w="206" h="224">
                    <a:moveTo>
                      <a:pt x="10" y="0"/>
                    </a:moveTo>
                    <a:lnTo>
                      <a:pt x="0" y="0"/>
                    </a:lnTo>
                    <a:lnTo>
                      <a:pt x="0" y="224"/>
                    </a:lnTo>
                    <a:lnTo>
                      <a:pt x="196" y="224"/>
                    </a:lnTo>
                    <a:lnTo>
                      <a:pt x="196" y="214"/>
                    </a:lnTo>
                    <a:lnTo>
                      <a:pt x="10" y="214"/>
                    </a:lnTo>
                    <a:lnTo>
                      <a:pt x="10" y="0"/>
                    </a:lnTo>
                    <a:close/>
                    <a:moveTo>
                      <a:pt x="29" y="194"/>
                    </a:moveTo>
                    <a:lnTo>
                      <a:pt x="78" y="194"/>
                    </a:lnTo>
                    <a:lnTo>
                      <a:pt x="78" y="90"/>
                    </a:lnTo>
                    <a:lnTo>
                      <a:pt x="29" y="139"/>
                    </a:lnTo>
                    <a:lnTo>
                      <a:pt x="29" y="194"/>
                    </a:lnTo>
                    <a:close/>
                    <a:moveTo>
                      <a:pt x="88" y="194"/>
                    </a:moveTo>
                    <a:lnTo>
                      <a:pt x="137" y="194"/>
                    </a:lnTo>
                    <a:lnTo>
                      <a:pt x="137" y="100"/>
                    </a:lnTo>
                    <a:lnTo>
                      <a:pt x="118" y="119"/>
                    </a:lnTo>
                    <a:lnTo>
                      <a:pt x="88" y="90"/>
                    </a:lnTo>
                    <a:lnTo>
                      <a:pt x="88" y="194"/>
                    </a:lnTo>
                    <a:close/>
                    <a:moveTo>
                      <a:pt x="147" y="194"/>
                    </a:moveTo>
                    <a:lnTo>
                      <a:pt x="196" y="194"/>
                    </a:lnTo>
                    <a:lnTo>
                      <a:pt x="196" y="46"/>
                    </a:lnTo>
                    <a:lnTo>
                      <a:pt x="147" y="95"/>
                    </a:lnTo>
                    <a:lnTo>
                      <a:pt x="147" y="194"/>
                    </a:lnTo>
                    <a:close/>
                    <a:moveTo>
                      <a:pt x="83" y="58"/>
                    </a:moveTo>
                    <a:lnTo>
                      <a:pt x="118" y="95"/>
                    </a:lnTo>
                    <a:lnTo>
                      <a:pt x="189" y="24"/>
                    </a:lnTo>
                    <a:lnTo>
                      <a:pt x="206" y="44"/>
                    </a:lnTo>
                    <a:lnTo>
                      <a:pt x="206" y="0"/>
                    </a:lnTo>
                    <a:lnTo>
                      <a:pt x="162" y="0"/>
                    </a:lnTo>
                    <a:lnTo>
                      <a:pt x="179" y="17"/>
                    </a:lnTo>
                    <a:lnTo>
                      <a:pt x="118" y="78"/>
                    </a:lnTo>
                    <a:lnTo>
                      <a:pt x="81" y="41"/>
                    </a:lnTo>
                    <a:lnTo>
                      <a:pt x="27" y="97"/>
                    </a:lnTo>
                    <a:lnTo>
                      <a:pt x="34" y="104"/>
                    </a:lnTo>
                    <a:lnTo>
                      <a:pt x="83" y="58"/>
                    </a:lnTo>
                    <a:close/>
                  </a:path>
                </a:pathLst>
              </a:custGeom>
              <a:solidFill>
                <a:schemeClr val="bg1"/>
              </a:solidFill>
              <a:ln w="9525">
                <a:noFill/>
                <a:round/>
              </a:ln>
            </p:spPr>
            <p:txBody>
              <a:bodyPr lIns="121888" tIns="60944" rIns="121888" bIns="60944"/>
              <a:lstStyle/>
              <a:p>
                <a:pPr eaLnBrk="1" fontAlgn="auto" hangingPunct="1">
                  <a:spcBef>
                    <a:spcPts val="0"/>
                  </a:spcBef>
                  <a:spcAft>
                    <a:spcPts val="0"/>
                  </a:spcAft>
                  <a:defRPr/>
                </a:pPr>
                <a:endParaRPr lang="en-US" sz="320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14" name="文本框 20"/>
          <p:cNvSpPr txBox="1">
            <a:spLocks noChangeArrowheads="1"/>
          </p:cNvSpPr>
          <p:nvPr/>
        </p:nvSpPr>
        <p:spPr bwMode="auto">
          <a:xfrm>
            <a:off x="1456834" y="2771773"/>
            <a:ext cx="18770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b="1" dirty="0">
                <a:solidFill>
                  <a:srgbClr val="526C6D"/>
                </a:solidFill>
                <a:latin typeface="Arial" panose="020B0604020202020204" pitchFamily="34" charset="0"/>
                <a:ea typeface="微软雅黑" panose="020B0503020204020204" pitchFamily="34" charset="-122"/>
                <a:sym typeface="Arial" panose="020B0604020202020204" pitchFamily="34" charset="0"/>
              </a:rPr>
              <a:t>21.5</a:t>
            </a:r>
            <a:endParaRPr lang="zh-CN" altLang="en-US" sz="2800" b="1" dirty="0">
              <a:solidFill>
                <a:srgbClr val="526C6D"/>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1" name="组合 30"/>
          <p:cNvGrpSpPr/>
          <p:nvPr/>
        </p:nvGrpSpPr>
        <p:grpSpPr>
          <a:xfrm>
            <a:off x="8574153" y="1807589"/>
            <a:ext cx="2577591" cy="2758633"/>
            <a:chOff x="1298577" y="1807590"/>
            <a:chExt cx="2577591" cy="2758633"/>
          </a:xfrm>
        </p:grpSpPr>
        <p:sp>
          <p:nvSpPr>
            <p:cNvPr id="32" name="椭圆 31"/>
            <p:cNvSpPr/>
            <p:nvPr/>
          </p:nvSpPr>
          <p:spPr>
            <a:xfrm>
              <a:off x="1298577" y="1986598"/>
              <a:ext cx="2577591" cy="2579625"/>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3" name="组合 32"/>
            <p:cNvGrpSpPr/>
            <p:nvPr/>
          </p:nvGrpSpPr>
          <p:grpSpPr>
            <a:xfrm>
              <a:off x="2998026" y="1807590"/>
              <a:ext cx="785179" cy="785177"/>
              <a:chOff x="2946400" y="2078038"/>
              <a:chExt cx="620713" cy="620712"/>
            </a:xfrm>
          </p:grpSpPr>
          <p:sp>
            <p:nvSpPr>
              <p:cNvPr id="34" name="Oval 14"/>
              <p:cNvSpPr/>
              <p:nvPr/>
            </p:nvSpPr>
            <p:spPr>
              <a:xfrm>
                <a:off x="2946400" y="2078038"/>
                <a:ext cx="620713" cy="620712"/>
              </a:xfrm>
              <a:prstGeom prst="ellipse">
                <a:avLst/>
              </a:prstGeom>
              <a:solidFill>
                <a:srgbClr val="A28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b="1">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8"/>
              <p:cNvSpPr>
                <a:spLocks noEditPoints="1"/>
              </p:cNvSpPr>
              <p:nvPr/>
            </p:nvSpPr>
            <p:spPr bwMode="auto">
              <a:xfrm>
                <a:off x="3124200" y="2244725"/>
                <a:ext cx="265113" cy="287338"/>
              </a:xfrm>
              <a:custGeom>
                <a:avLst/>
                <a:gdLst/>
                <a:ahLst/>
                <a:cxnLst>
                  <a:cxn ang="0">
                    <a:pos x="10" y="0"/>
                  </a:cxn>
                  <a:cxn ang="0">
                    <a:pos x="0" y="0"/>
                  </a:cxn>
                  <a:cxn ang="0">
                    <a:pos x="0" y="224"/>
                  </a:cxn>
                  <a:cxn ang="0">
                    <a:pos x="196" y="224"/>
                  </a:cxn>
                  <a:cxn ang="0">
                    <a:pos x="196" y="214"/>
                  </a:cxn>
                  <a:cxn ang="0">
                    <a:pos x="10" y="214"/>
                  </a:cxn>
                  <a:cxn ang="0">
                    <a:pos x="10" y="0"/>
                  </a:cxn>
                  <a:cxn ang="0">
                    <a:pos x="29" y="194"/>
                  </a:cxn>
                  <a:cxn ang="0">
                    <a:pos x="78" y="194"/>
                  </a:cxn>
                  <a:cxn ang="0">
                    <a:pos x="78" y="90"/>
                  </a:cxn>
                  <a:cxn ang="0">
                    <a:pos x="29" y="139"/>
                  </a:cxn>
                  <a:cxn ang="0">
                    <a:pos x="29" y="194"/>
                  </a:cxn>
                  <a:cxn ang="0">
                    <a:pos x="88" y="194"/>
                  </a:cxn>
                  <a:cxn ang="0">
                    <a:pos x="137" y="194"/>
                  </a:cxn>
                  <a:cxn ang="0">
                    <a:pos x="137" y="100"/>
                  </a:cxn>
                  <a:cxn ang="0">
                    <a:pos x="118" y="119"/>
                  </a:cxn>
                  <a:cxn ang="0">
                    <a:pos x="88" y="90"/>
                  </a:cxn>
                  <a:cxn ang="0">
                    <a:pos x="88" y="194"/>
                  </a:cxn>
                  <a:cxn ang="0">
                    <a:pos x="147" y="194"/>
                  </a:cxn>
                  <a:cxn ang="0">
                    <a:pos x="196" y="194"/>
                  </a:cxn>
                  <a:cxn ang="0">
                    <a:pos x="196" y="46"/>
                  </a:cxn>
                  <a:cxn ang="0">
                    <a:pos x="147" y="95"/>
                  </a:cxn>
                  <a:cxn ang="0">
                    <a:pos x="147" y="194"/>
                  </a:cxn>
                  <a:cxn ang="0">
                    <a:pos x="83" y="58"/>
                  </a:cxn>
                  <a:cxn ang="0">
                    <a:pos x="118" y="95"/>
                  </a:cxn>
                  <a:cxn ang="0">
                    <a:pos x="189" y="24"/>
                  </a:cxn>
                  <a:cxn ang="0">
                    <a:pos x="206" y="44"/>
                  </a:cxn>
                  <a:cxn ang="0">
                    <a:pos x="206" y="0"/>
                  </a:cxn>
                  <a:cxn ang="0">
                    <a:pos x="162" y="0"/>
                  </a:cxn>
                  <a:cxn ang="0">
                    <a:pos x="179" y="17"/>
                  </a:cxn>
                  <a:cxn ang="0">
                    <a:pos x="118" y="78"/>
                  </a:cxn>
                  <a:cxn ang="0">
                    <a:pos x="81" y="41"/>
                  </a:cxn>
                  <a:cxn ang="0">
                    <a:pos x="27" y="97"/>
                  </a:cxn>
                  <a:cxn ang="0">
                    <a:pos x="34" y="104"/>
                  </a:cxn>
                  <a:cxn ang="0">
                    <a:pos x="83" y="58"/>
                  </a:cxn>
                </a:cxnLst>
                <a:rect l="0" t="0" r="r" b="b"/>
                <a:pathLst>
                  <a:path w="206" h="224">
                    <a:moveTo>
                      <a:pt x="10" y="0"/>
                    </a:moveTo>
                    <a:lnTo>
                      <a:pt x="0" y="0"/>
                    </a:lnTo>
                    <a:lnTo>
                      <a:pt x="0" y="224"/>
                    </a:lnTo>
                    <a:lnTo>
                      <a:pt x="196" y="224"/>
                    </a:lnTo>
                    <a:lnTo>
                      <a:pt x="196" y="214"/>
                    </a:lnTo>
                    <a:lnTo>
                      <a:pt x="10" y="214"/>
                    </a:lnTo>
                    <a:lnTo>
                      <a:pt x="10" y="0"/>
                    </a:lnTo>
                    <a:close/>
                    <a:moveTo>
                      <a:pt x="29" y="194"/>
                    </a:moveTo>
                    <a:lnTo>
                      <a:pt x="78" y="194"/>
                    </a:lnTo>
                    <a:lnTo>
                      <a:pt x="78" y="90"/>
                    </a:lnTo>
                    <a:lnTo>
                      <a:pt x="29" y="139"/>
                    </a:lnTo>
                    <a:lnTo>
                      <a:pt x="29" y="194"/>
                    </a:lnTo>
                    <a:close/>
                    <a:moveTo>
                      <a:pt x="88" y="194"/>
                    </a:moveTo>
                    <a:lnTo>
                      <a:pt x="137" y="194"/>
                    </a:lnTo>
                    <a:lnTo>
                      <a:pt x="137" y="100"/>
                    </a:lnTo>
                    <a:lnTo>
                      <a:pt x="118" y="119"/>
                    </a:lnTo>
                    <a:lnTo>
                      <a:pt x="88" y="90"/>
                    </a:lnTo>
                    <a:lnTo>
                      <a:pt x="88" y="194"/>
                    </a:lnTo>
                    <a:close/>
                    <a:moveTo>
                      <a:pt x="147" y="194"/>
                    </a:moveTo>
                    <a:lnTo>
                      <a:pt x="196" y="194"/>
                    </a:lnTo>
                    <a:lnTo>
                      <a:pt x="196" y="46"/>
                    </a:lnTo>
                    <a:lnTo>
                      <a:pt x="147" y="95"/>
                    </a:lnTo>
                    <a:lnTo>
                      <a:pt x="147" y="194"/>
                    </a:lnTo>
                    <a:close/>
                    <a:moveTo>
                      <a:pt x="83" y="58"/>
                    </a:moveTo>
                    <a:lnTo>
                      <a:pt x="118" y="95"/>
                    </a:lnTo>
                    <a:lnTo>
                      <a:pt x="189" y="24"/>
                    </a:lnTo>
                    <a:lnTo>
                      <a:pt x="206" y="44"/>
                    </a:lnTo>
                    <a:lnTo>
                      <a:pt x="206" y="0"/>
                    </a:lnTo>
                    <a:lnTo>
                      <a:pt x="162" y="0"/>
                    </a:lnTo>
                    <a:lnTo>
                      <a:pt x="179" y="17"/>
                    </a:lnTo>
                    <a:lnTo>
                      <a:pt x="118" y="78"/>
                    </a:lnTo>
                    <a:lnTo>
                      <a:pt x="81" y="41"/>
                    </a:lnTo>
                    <a:lnTo>
                      <a:pt x="27" y="97"/>
                    </a:lnTo>
                    <a:lnTo>
                      <a:pt x="34" y="104"/>
                    </a:lnTo>
                    <a:lnTo>
                      <a:pt x="83" y="58"/>
                    </a:lnTo>
                    <a:close/>
                  </a:path>
                </a:pathLst>
              </a:custGeom>
              <a:solidFill>
                <a:schemeClr val="bg1"/>
              </a:solidFill>
              <a:ln w="9525">
                <a:noFill/>
                <a:round/>
              </a:ln>
            </p:spPr>
            <p:txBody>
              <a:bodyPr lIns="121888" tIns="60944" rIns="121888" bIns="60944"/>
              <a:lstStyle/>
              <a:p>
                <a:pPr eaLnBrk="1" fontAlgn="auto" hangingPunct="1">
                  <a:spcBef>
                    <a:spcPts val="0"/>
                  </a:spcBef>
                  <a:spcAft>
                    <a:spcPts val="0"/>
                  </a:spcAft>
                  <a:defRPr/>
                </a:pPr>
                <a:endParaRPr lang="en-US" sz="320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36" name="组合 35"/>
          <p:cNvGrpSpPr/>
          <p:nvPr/>
        </p:nvGrpSpPr>
        <p:grpSpPr>
          <a:xfrm>
            <a:off x="4840353" y="1807589"/>
            <a:ext cx="2577591" cy="2758633"/>
            <a:chOff x="1298577" y="1807590"/>
            <a:chExt cx="2577591" cy="2758633"/>
          </a:xfrm>
        </p:grpSpPr>
        <p:sp>
          <p:nvSpPr>
            <p:cNvPr id="37" name="椭圆 36"/>
            <p:cNvSpPr/>
            <p:nvPr/>
          </p:nvSpPr>
          <p:spPr>
            <a:xfrm>
              <a:off x="1298577" y="1986598"/>
              <a:ext cx="2577591" cy="2579625"/>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8" name="组合 37"/>
            <p:cNvGrpSpPr/>
            <p:nvPr/>
          </p:nvGrpSpPr>
          <p:grpSpPr>
            <a:xfrm>
              <a:off x="2998026" y="1807590"/>
              <a:ext cx="785179" cy="785177"/>
              <a:chOff x="2946400" y="2078038"/>
              <a:chExt cx="620713" cy="620712"/>
            </a:xfrm>
          </p:grpSpPr>
          <p:sp>
            <p:nvSpPr>
              <p:cNvPr id="39" name="Oval 14"/>
              <p:cNvSpPr/>
              <p:nvPr/>
            </p:nvSpPr>
            <p:spPr>
              <a:xfrm>
                <a:off x="2946400" y="2078038"/>
                <a:ext cx="620713" cy="620712"/>
              </a:xfrm>
              <a:prstGeom prst="ellipse">
                <a:avLst/>
              </a:prstGeom>
              <a:solidFill>
                <a:srgbClr val="A28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b="1">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8"/>
              <p:cNvSpPr>
                <a:spLocks noEditPoints="1"/>
              </p:cNvSpPr>
              <p:nvPr/>
            </p:nvSpPr>
            <p:spPr bwMode="auto">
              <a:xfrm>
                <a:off x="3124200" y="2244725"/>
                <a:ext cx="265113" cy="287338"/>
              </a:xfrm>
              <a:custGeom>
                <a:avLst/>
                <a:gdLst/>
                <a:ahLst/>
                <a:cxnLst>
                  <a:cxn ang="0">
                    <a:pos x="10" y="0"/>
                  </a:cxn>
                  <a:cxn ang="0">
                    <a:pos x="0" y="0"/>
                  </a:cxn>
                  <a:cxn ang="0">
                    <a:pos x="0" y="224"/>
                  </a:cxn>
                  <a:cxn ang="0">
                    <a:pos x="196" y="224"/>
                  </a:cxn>
                  <a:cxn ang="0">
                    <a:pos x="196" y="214"/>
                  </a:cxn>
                  <a:cxn ang="0">
                    <a:pos x="10" y="214"/>
                  </a:cxn>
                  <a:cxn ang="0">
                    <a:pos x="10" y="0"/>
                  </a:cxn>
                  <a:cxn ang="0">
                    <a:pos x="29" y="194"/>
                  </a:cxn>
                  <a:cxn ang="0">
                    <a:pos x="78" y="194"/>
                  </a:cxn>
                  <a:cxn ang="0">
                    <a:pos x="78" y="90"/>
                  </a:cxn>
                  <a:cxn ang="0">
                    <a:pos x="29" y="139"/>
                  </a:cxn>
                  <a:cxn ang="0">
                    <a:pos x="29" y="194"/>
                  </a:cxn>
                  <a:cxn ang="0">
                    <a:pos x="88" y="194"/>
                  </a:cxn>
                  <a:cxn ang="0">
                    <a:pos x="137" y="194"/>
                  </a:cxn>
                  <a:cxn ang="0">
                    <a:pos x="137" y="100"/>
                  </a:cxn>
                  <a:cxn ang="0">
                    <a:pos x="118" y="119"/>
                  </a:cxn>
                  <a:cxn ang="0">
                    <a:pos x="88" y="90"/>
                  </a:cxn>
                  <a:cxn ang="0">
                    <a:pos x="88" y="194"/>
                  </a:cxn>
                  <a:cxn ang="0">
                    <a:pos x="147" y="194"/>
                  </a:cxn>
                  <a:cxn ang="0">
                    <a:pos x="196" y="194"/>
                  </a:cxn>
                  <a:cxn ang="0">
                    <a:pos x="196" y="46"/>
                  </a:cxn>
                  <a:cxn ang="0">
                    <a:pos x="147" y="95"/>
                  </a:cxn>
                  <a:cxn ang="0">
                    <a:pos x="147" y="194"/>
                  </a:cxn>
                  <a:cxn ang="0">
                    <a:pos x="83" y="58"/>
                  </a:cxn>
                  <a:cxn ang="0">
                    <a:pos x="118" y="95"/>
                  </a:cxn>
                  <a:cxn ang="0">
                    <a:pos x="189" y="24"/>
                  </a:cxn>
                  <a:cxn ang="0">
                    <a:pos x="206" y="44"/>
                  </a:cxn>
                  <a:cxn ang="0">
                    <a:pos x="206" y="0"/>
                  </a:cxn>
                  <a:cxn ang="0">
                    <a:pos x="162" y="0"/>
                  </a:cxn>
                  <a:cxn ang="0">
                    <a:pos x="179" y="17"/>
                  </a:cxn>
                  <a:cxn ang="0">
                    <a:pos x="118" y="78"/>
                  </a:cxn>
                  <a:cxn ang="0">
                    <a:pos x="81" y="41"/>
                  </a:cxn>
                  <a:cxn ang="0">
                    <a:pos x="27" y="97"/>
                  </a:cxn>
                  <a:cxn ang="0">
                    <a:pos x="34" y="104"/>
                  </a:cxn>
                  <a:cxn ang="0">
                    <a:pos x="83" y="58"/>
                  </a:cxn>
                </a:cxnLst>
                <a:rect l="0" t="0" r="r" b="b"/>
                <a:pathLst>
                  <a:path w="206" h="224">
                    <a:moveTo>
                      <a:pt x="10" y="0"/>
                    </a:moveTo>
                    <a:lnTo>
                      <a:pt x="0" y="0"/>
                    </a:lnTo>
                    <a:lnTo>
                      <a:pt x="0" y="224"/>
                    </a:lnTo>
                    <a:lnTo>
                      <a:pt x="196" y="224"/>
                    </a:lnTo>
                    <a:lnTo>
                      <a:pt x="196" y="214"/>
                    </a:lnTo>
                    <a:lnTo>
                      <a:pt x="10" y="214"/>
                    </a:lnTo>
                    <a:lnTo>
                      <a:pt x="10" y="0"/>
                    </a:lnTo>
                    <a:close/>
                    <a:moveTo>
                      <a:pt x="29" y="194"/>
                    </a:moveTo>
                    <a:lnTo>
                      <a:pt x="78" y="194"/>
                    </a:lnTo>
                    <a:lnTo>
                      <a:pt x="78" y="90"/>
                    </a:lnTo>
                    <a:lnTo>
                      <a:pt x="29" y="139"/>
                    </a:lnTo>
                    <a:lnTo>
                      <a:pt x="29" y="194"/>
                    </a:lnTo>
                    <a:close/>
                    <a:moveTo>
                      <a:pt x="88" y="194"/>
                    </a:moveTo>
                    <a:lnTo>
                      <a:pt x="137" y="194"/>
                    </a:lnTo>
                    <a:lnTo>
                      <a:pt x="137" y="100"/>
                    </a:lnTo>
                    <a:lnTo>
                      <a:pt x="118" y="119"/>
                    </a:lnTo>
                    <a:lnTo>
                      <a:pt x="88" y="90"/>
                    </a:lnTo>
                    <a:lnTo>
                      <a:pt x="88" y="194"/>
                    </a:lnTo>
                    <a:close/>
                    <a:moveTo>
                      <a:pt x="147" y="194"/>
                    </a:moveTo>
                    <a:lnTo>
                      <a:pt x="196" y="194"/>
                    </a:lnTo>
                    <a:lnTo>
                      <a:pt x="196" y="46"/>
                    </a:lnTo>
                    <a:lnTo>
                      <a:pt x="147" y="95"/>
                    </a:lnTo>
                    <a:lnTo>
                      <a:pt x="147" y="194"/>
                    </a:lnTo>
                    <a:close/>
                    <a:moveTo>
                      <a:pt x="83" y="58"/>
                    </a:moveTo>
                    <a:lnTo>
                      <a:pt x="118" y="95"/>
                    </a:lnTo>
                    <a:lnTo>
                      <a:pt x="189" y="24"/>
                    </a:lnTo>
                    <a:lnTo>
                      <a:pt x="206" y="44"/>
                    </a:lnTo>
                    <a:lnTo>
                      <a:pt x="206" y="0"/>
                    </a:lnTo>
                    <a:lnTo>
                      <a:pt x="162" y="0"/>
                    </a:lnTo>
                    <a:lnTo>
                      <a:pt x="179" y="17"/>
                    </a:lnTo>
                    <a:lnTo>
                      <a:pt x="118" y="78"/>
                    </a:lnTo>
                    <a:lnTo>
                      <a:pt x="81" y="41"/>
                    </a:lnTo>
                    <a:lnTo>
                      <a:pt x="27" y="97"/>
                    </a:lnTo>
                    <a:lnTo>
                      <a:pt x="34" y="104"/>
                    </a:lnTo>
                    <a:lnTo>
                      <a:pt x="83" y="58"/>
                    </a:lnTo>
                    <a:close/>
                  </a:path>
                </a:pathLst>
              </a:custGeom>
              <a:solidFill>
                <a:schemeClr val="bg1"/>
              </a:solidFill>
              <a:ln w="9525">
                <a:noFill/>
                <a:round/>
              </a:ln>
            </p:spPr>
            <p:txBody>
              <a:bodyPr lIns="121888" tIns="60944" rIns="121888" bIns="60944"/>
              <a:lstStyle/>
              <a:p>
                <a:pPr eaLnBrk="1" fontAlgn="auto" hangingPunct="1">
                  <a:spcBef>
                    <a:spcPts val="0"/>
                  </a:spcBef>
                  <a:spcAft>
                    <a:spcPts val="0"/>
                  </a:spcAft>
                  <a:defRPr/>
                </a:pPr>
                <a:endParaRPr lang="en-US" sz="320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41" name="文本框 20"/>
          <p:cNvSpPr txBox="1">
            <a:spLocks noChangeArrowheads="1"/>
          </p:cNvSpPr>
          <p:nvPr/>
        </p:nvSpPr>
        <p:spPr bwMode="auto">
          <a:xfrm>
            <a:off x="5223042" y="2771772"/>
            <a:ext cx="18770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b="1" dirty="0">
                <a:solidFill>
                  <a:srgbClr val="526C6D"/>
                </a:solidFill>
                <a:latin typeface="Arial" panose="020B0604020202020204" pitchFamily="34" charset="0"/>
                <a:ea typeface="微软雅黑" panose="020B0503020204020204" pitchFamily="34" charset="-122"/>
                <a:sym typeface="Arial" panose="020B0604020202020204" pitchFamily="34" charset="0"/>
              </a:rPr>
              <a:t>38.5</a:t>
            </a:r>
            <a:endParaRPr lang="zh-CN" altLang="en-US" sz="2800" b="1" dirty="0">
              <a:solidFill>
                <a:srgbClr val="526C6D"/>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20"/>
          <p:cNvSpPr txBox="1">
            <a:spLocks noChangeArrowheads="1"/>
          </p:cNvSpPr>
          <p:nvPr/>
        </p:nvSpPr>
        <p:spPr bwMode="auto">
          <a:xfrm>
            <a:off x="8956842" y="2771772"/>
            <a:ext cx="18770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b="1" dirty="0">
                <a:solidFill>
                  <a:srgbClr val="526C6D"/>
                </a:solidFill>
                <a:latin typeface="Arial" panose="020B0604020202020204" pitchFamily="34" charset="0"/>
                <a:ea typeface="微软雅黑" panose="020B0503020204020204" pitchFamily="34" charset="-122"/>
                <a:sym typeface="Arial" panose="020B0604020202020204" pitchFamily="34" charset="0"/>
              </a:rPr>
              <a:t>94.5</a:t>
            </a:r>
            <a:endParaRPr lang="zh-CN" altLang="en-US" sz="2800" b="1" dirty="0">
              <a:solidFill>
                <a:srgbClr val="526C6D"/>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13@|17FFC:16777215|FBC:16777215|LFC:16777215|LBC:16777215"/>
          <p:cNvSpPr txBox="1">
            <a:spLocks noChangeArrowheads="1"/>
          </p:cNvSpPr>
          <p:nvPr/>
        </p:nvSpPr>
        <p:spPr bwMode="auto">
          <a:xfrm>
            <a:off x="1169797" y="3653608"/>
            <a:ext cx="24511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800" b="1" dirty="0">
                <a:solidFill>
                  <a:srgbClr val="526C6D"/>
                </a:solidFill>
                <a:latin typeface="Arial" panose="020B0604020202020204" pitchFamily="34" charset="0"/>
                <a:ea typeface="微软雅黑" panose="020B0503020204020204" pitchFamily="34" charset="-122"/>
                <a:sym typeface="Arial" panose="020B0604020202020204" pitchFamily="34" charset="0"/>
              </a:rPr>
              <a:t>万元</a:t>
            </a:r>
            <a:endParaRPr lang="en-US" altLang="zh-CN" sz="2800" b="1" dirty="0">
              <a:solidFill>
                <a:srgbClr val="526C6D"/>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13@|17FFC:16777215|FBC:16777215|LFC:16777215|LBC:16777215"/>
          <p:cNvSpPr txBox="1">
            <a:spLocks noChangeArrowheads="1"/>
          </p:cNvSpPr>
          <p:nvPr/>
        </p:nvSpPr>
        <p:spPr bwMode="auto">
          <a:xfrm>
            <a:off x="4936005" y="3653608"/>
            <a:ext cx="24511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zh-CN" altLang="en-US" sz="2800" b="1" dirty="0">
                <a:solidFill>
                  <a:srgbClr val="526C6D"/>
                </a:solidFill>
                <a:latin typeface="Arial" panose="020B0604020202020204" pitchFamily="34" charset="0"/>
                <a:ea typeface="微软雅黑" panose="020B0503020204020204" pitchFamily="34" charset="-122"/>
                <a:sym typeface="Arial" panose="020B0604020202020204" pitchFamily="34" charset="0"/>
              </a:rPr>
              <a:t>万元</a:t>
            </a:r>
            <a:endParaRPr lang="en-US" altLang="zh-CN" sz="2800" b="1" dirty="0">
              <a:solidFill>
                <a:srgbClr val="526C6D"/>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13@|17FFC:16777215|FBC:16777215|LFC:16777215|LBC:16777215"/>
          <p:cNvSpPr txBox="1">
            <a:spLocks noChangeArrowheads="1"/>
          </p:cNvSpPr>
          <p:nvPr/>
        </p:nvSpPr>
        <p:spPr bwMode="auto">
          <a:xfrm>
            <a:off x="8637397" y="3653608"/>
            <a:ext cx="24511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zh-CN" altLang="en-US" sz="2800" b="1" dirty="0">
                <a:solidFill>
                  <a:srgbClr val="526C6D"/>
                </a:solidFill>
                <a:latin typeface="Arial" panose="020B0604020202020204" pitchFamily="34" charset="0"/>
                <a:ea typeface="微软雅黑" panose="020B0503020204020204" pitchFamily="34" charset="-122"/>
                <a:sym typeface="Arial" panose="020B0604020202020204" pitchFamily="34" charset="0"/>
              </a:rPr>
              <a:t>万元</a:t>
            </a:r>
            <a:endParaRPr lang="en-US" altLang="zh-CN" sz="2800" b="1" dirty="0">
              <a:solidFill>
                <a:srgbClr val="526C6D"/>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13@|17FFC:16777215|FBC:16777215|LFC:16777215|LBC:16777215"/>
          <p:cNvSpPr txBox="1">
            <a:spLocks noChangeArrowheads="1"/>
          </p:cNvSpPr>
          <p:nvPr/>
        </p:nvSpPr>
        <p:spPr bwMode="auto">
          <a:xfrm>
            <a:off x="1169797" y="4745227"/>
            <a:ext cx="24511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800" b="1" dirty="0">
                <a:solidFill>
                  <a:srgbClr val="526C6D"/>
                </a:solidFill>
                <a:latin typeface="Arial" panose="020B0604020202020204" pitchFamily="34" charset="0"/>
                <a:ea typeface="微软雅黑" panose="020B0503020204020204" pitchFamily="34" charset="-122"/>
                <a:sym typeface="Arial" panose="020B0604020202020204" pitchFamily="34" charset="0"/>
              </a:rPr>
              <a:t>第一年</a:t>
            </a:r>
            <a:endParaRPr lang="en-US" altLang="zh-CN" sz="2800" b="1" dirty="0">
              <a:solidFill>
                <a:srgbClr val="526C6D"/>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TextBox 13@|17FFC:16777215|FBC:16777215|LFC:16777215|LBC:16777215"/>
          <p:cNvSpPr txBox="1">
            <a:spLocks noChangeArrowheads="1"/>
          </p:cNvSpPr>
          <p:nvPr/>
        </p:nvSpPr>
        <p:spPr bwMode="auto">
          <a:xfrm>
            <a:off x="4903597" y="4745228"/>
            <a:ext cx="24511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800" b="1" dirty="0">
                <a:solidFill>
                  <a:srgbClr val="526C6D"/>
                </a:solidFill>
                <a:latin typeface="Arial" panose="020B0604020202020204" pitchFamily="34" charset="0"/>
                <a:ea typeface="微软雅黑" panose="020B0503020204020204" pitchFamily="34" charset="-122"/>
                <a:sym typeface="Arial" panose="020B0604020202020204" pitchFamily="34" charset="0"/>
              </a:rPr>
              <a:t>第二年</a:t>
            </a:r>
            <a:endParaRPr lang="en-US" altLang="zh-CN" sz="2800" b="1" dirty="0">
              <a:solidFill>
                <a:srgbClr val="526C6D"/>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13@|17FFC:16777215|FBC:16777215|LFC:16777215|LBC:16777215"/>
          <p:cNvSpPr txBox="1">
            <a:spLocks noChangeArrowheads="1"/>
          </p:cNvSpPr>
          <p:nvPr/>
        </p:nvSpPr>
        <p:spPr bwMode="auto">
          <a:xfrm>
            <a:off x="8669805" y="4745228"/>
            <a:ext cx="24511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2800" b="1" dirty="0">
                <a:solidFill>
                  <a:srgbClr val="526C6D"/>
                </a:solidFill>
                <a:latin typeface="Arial" panose="020B0604020202020204" pitchFamily="34" charset="0"/>
                <a:ea typeface="微软雅黑" panose="020B0503020204020204" pitchFamily="34" charset="-122"/>
                <a:sym typeface="Arial" panose="020B0604020202020204" pitchFamily="34" charset="0"/>
              </a:rPr>
              <a:t>第三年</a:t>
            </a:r>
            <a:endParaRPr lang="en-US" altLang="zh-CN" sz="2800" b="1" dirty="0">
              <a:solidFill>
                <a:srgbClr val="526C6D"/>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randombar(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randombar(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randombar(horizont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randombar(horizontal)">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未来三年支出预估</a:t>
            </a:r>
          </a:p>
        </p:txBody>
      </p:sp>
      <p:sp>
        <p:nvSpPr>
          <p:cNvPr id="9" name="文本框 8"/>
          <p:cNvSpPr txBox="1"/>
          <p:nvPr/>
        </p:nvSpPr>
        <p:spPr>
          <a:xfrm rot="2757565">
            <a:off x="6717457" y="1767530"/>
            <a:ext cx="1225296"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职业兴趣</a:t>
            </a:r>
          </a:p>
        </p:txBody>
      </p:sp>
      <p:graphicFrame>
        <p:nvGraphicFramePr>
          <p:cNvPr id="21" name="图表 20"/>
          <p:cNvGraphicFramePr/>
          <p:nvPr>
            <p:extLst>
              <p:ext uri="{D42A27DB-BD31-4B8C-83A1-F6EECF244321}">
                <p14:modId xmlns:p14="http://schemas.microsoft.com/office/powerpoint/2010/main" val="3378927911"/>
              </p:ext>
            </p:extLst>
          </p:nvPr>
        </p:nvGraphicFramePr>
        <p:xfrm>
          <a:off x="1408176" y="465032"/>
          <a:ext cx="9589450" cy="639296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340628"/>
            <a:ext cx="12192000" cy="2296699"/>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60461" y="1902619"/>
            <a:ext cx="5291605" cy="3227368"/>
            <a:chOff x="7933328" y="4296514"/>
            <a:chExt cx="3338484" cy="2036153"/>
          </a:xfrm>
        </p:grpSpPr>
        <p:sp>
          <p:nvSpPr>
            <p:cNvPr id="2" name="矩形 1"/>
            <p:cNvSpPr/>
            <p:nvPr/>
          </p:nvSpPr>
          <p:spPr>
            <a:xfrm>
              <a:off x="8322733" y="4385733"/>
              <a:ext cx="2556934" cy="1651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6" descr="Laptop Mask 1.png"/>
            <p:cNvPicPr>
              <a:picLocks noChangeAspect="1"/>
            </p:cNvPicPr>
            <p:nvPr/>
          </p:nvPicPr>
          <p:blipFill>
            <a:blip r:embed="rId3" cstate="print"/>
            <a:stretch>
              <a:fillRect/>
            </a:stretch>
          </p:blipFill>
          <p:spPr>
            <a:xfrm>
              <a:off x="7933328" y="4296514"/>
              <a:ext cx="3338484" cy="2036153"/>
            </a:xfrm>
            <a:prstGeom prst="rect">
              <a:avLst/>
            </a:prstGeom>
          </p:spPr>
        </p:pic>
        <p:sp>
          <p:nvSpPr>
            <p:cNvPr id="5" name="文本框 4"/>
            <p:cNvSpPr txBox="1"/>
            <p:nvPr/>
          </p:nvSpPr>
          <p:spPr>
            <a:xfrm>
              <a:off x="8930086" y="4424551"/>
              <a:ext cx="1339173" cy="1669921"/>
            </a:xfrm>
            <a:prstGeom prst="rect">
              <a:avLst/>
            </a:prstGeom>
            <a:noFill/>
          </p:spPr>
          <p:txBody>
            <a:bodyPr wrap="square" rtlCol="0">
              <a:spAutoFit/>
            </a:bodyPr>
            <a:lstStyle/>
            <a:p>
              <a:r>
                <a:rPr lang="en-US" altLang="zh-CN" sz="16600" dirty="0">
                  <a:solidFill>
                    <a:schemeClr val="bg1"/>
                  </a:solidFill>
                  <a:latin typeface="Agency FB" panose="020B0503020202020204" pitchFamily="34" charset="0"/>
                </a:rPr>
                <a:t>04</a:t>
              </a:r>
              <a:endParaRPr lang="zh-CN" altLang="en-US" sz="16600" dirty="0">
                <a:solidFill>
                  <a:schemeClr val="bg1"/>
                </a:solidFill>
                <a:latin typeface="Agency FB" panose="020B0503020202020204" pitchFamily="34" charset="0"/>
              </a:endParaRPr>
            </a:p>
          </p:txBody>
        </p:sp>
      </p:grpSp>
      <p:sp>
        <p:nvSpPr>
          <p:cNvPr id="11" name="文本框 29"/>
          <p:cNvSpPr txBox="1">
            <a:spLocks noChangeArrowheads="1"/>
          </p:cNvSpPr>
          <p:nvPr/>
        </p:nvSpPr>
        <p:spPr bwMode="auto">
          <a:xfrm>
            <a:off x="6096000" y="3135034"/>
            <a:ext cx="55229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000" b="1" dirty="0">
                <a:solidFill>
                  <a:schemeClr val="bg1"/>
                </a:solidFill>
                <a:latin typeface="微软雅黑" panose="020B0503020204020204" pitchFamily="34" charset="-122"/>
                <a:ea typeface="微软雅黑" panose="020B0503020204020204" pitchFamily="34" charset="-122"/>
              </a:rPr>
              <a:t>团队介绍</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a:p>
            <a:pPr algn="ctr"/>
            <a:endParaRPr lang="zh-CN" altLang="en-US" dirty="0"/>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团队介绍</a:t>
            </a:r>
          </a:p>
        </p:txBody>
      </p:sp>
      <p:grpSp>
        <p:nvGrpSpPr>
          <p:cNvPr id="88" name="组合 116"/>
          <p:cNvGrpSpPr/>
          <p:nvPr/>
        </p:nvGrpSpPr>
        <p:grpSpPr>
          <a:xfrm>
            <a:off x="1231900" y="895350"/>
            <a:ext cx="2338388" cy="2846388"/>
            <a:chOff x="1147763" y="2185179"/>
            <a:chExt cx="2338388" cy="2846936"/>
          </a:xfrm>
        </p:grpSpPr>
        <p:sp>
          <p:nvSpPr>
            <p:cNvPr id="89" name="椭圆 88"/>
            <p:cNvSpPr/>
            <p:nvPr/>
          </p:nvSpPr>
          <p:spPr>
            <a:xfrm>
              <a:off x="1654176" y="2185179"/>
              <a:ext cx="1325562" cy="1325818"/>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93"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李熙铭</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TextBox 13"/>
            <p:cNvSpPr txBox="1"/>
            <p:nvPr/>
          </p:nvSpPr>
          <p:spPr>
            <a:xfrm>
              <a:off x="1147763" y="3997986"/>
              <a:ext cx="2333625" cy="1034129"/>
            </a:xfrm>
            <a:prstGeom prst="rect">
              <a:avLst/>
            </a:prstGeom>
            <a:noFill/>
            <a:ln w="9525">
              <a:noFill/>
            </a:ln>
          </p:spPr>
          <p:txBody>
            <a:bodyPr lIns="0" tIns="0" rIns="0" bIns="0">
              <a:spAutoFit/>
            </a:bodyPr>
            <a:lstStyle/>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吉林大学工学博士</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研究方向：智能信息处理</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学术成果：</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SCI</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检索论文</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9</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篇，两个实验性项目的负责人。</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负责本项目的算法设计与实现。</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7" name="组合 121"/>
          <p:cNvGrpSpPr/>
          <p:nvPr/>
        </p:nvGrpSpPr>
        <p:grpSpPr>
          <a:xfrm>
            <a:off x="5024438" y="895349"/>
            <a:ext cx="2338387" cy="2403475"/>
            <a:chOff x="1147763" y="2185174"/>
            <a:chExt cx="2338388" cy="2403743"/>
          </a:xfrm>
        </p:grpSpPr>
        <p:sp>
          <p:nvSpPr>
            <p:cNvPr id="101" name="椭圆 100"/>
            <p:cNvSpPr/>
            <p:nvPr/>
          </p:nvSpPr>
          <p:spPr>
            <a:xfrm>
              <a:off x="1654175" y="2185174"/>
              <a:ext cx="1325564" cy="1325711"/>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105" name="TextBox 13"/>
            <p:cNvSpPr txBox="1"/>
            <p:nvPr/>
          </p:nvSpPr>
          <p:spPr>
            <a:xfrm>
              <a:off x="1147763" y="3641002"/>
              <a:ext cx="2338388" cy="246221"/>
            </a:xfrm>
            <a:prstGeom prst="rect">
              <a:avLst/>
            </a:prstGeom>
            <a:noFill/>
            <a:ln w="9525">
              <a:noFill/>
            </a:ln>
          </p:spPr>
          <p:txBody>
            <a:bodyPr lIns="0" tIns="0" rIns="0" bIns="0">
              <a:spAutoFit/>
            </a:bodyPr>
            <a:lstStyle/>
            <a:p>
              <a:pPr algn="ctr" defTabSz="1216025">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陶诗韵</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09" name="TextBox 13"/>
            <p:cNvSpPr txBox="1"/>
            <p:nvPr/>
          </p:nvSpPr>
          <p:spPr>
            <a:xfrm>
              <a:off x="1147763" y="3997986"/>
              <a:ext cx="2333625" cy="590931"/>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吉林大学管理科学与工程研究生</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负责本项目的市场分析，项目管理，项目风险预估。</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0" name="组合 126"/>
          <p:cNvGrpSpPr/>
          <p:nvPr/>
        </p:nvGrpSpPr>
        <p:grpSpPr>
          <a:xfrm>
            <a:off x="8815388" y="895349"/>
            <a:ext cx="2338387" cy="2403475"/>
            <a:chOff x="1147763" y="2185174"/>
            <a:chExt cx="2338388" cy="2403743"/>
          </a:xfrm>
        </p:grpSpPr>
        <p:sp>
          <p:nvSpPr>
            <p:cNvPr id="113" name="椭圆 112"/>
            <p:cNvSpPr/>
            <p:nvPr/>
          </p:nvSpPr>
          <p:spPr>
            <a:xfrm>
              <a:off x="1654175" y="2185174"/>
              <a:ext cx="1325564" cy="1325711"/>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115"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徐志超</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16" name="TextBox 13"/>
            <p:cNvSpPr txBox="1"/>
            <p:nvPr/>
          </p:nvSpPr>
          <p:spPr>
            <a:xfrm>
              <a:off x="1147763" y="3997986"/>
              <a:ext cx="2333625" cy="590931"/>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苏宁易购产品经理</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负责本项目的产品设计，同时也负责项目组的资源合作。</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7" name="组合 131"/>
          <p:cNvGrpSpPr/>
          <p:nvPr/>
        </p:nvGrpSpPr>
        <p:grpSpPr>
          <a:xfrm>
            <a:off x="1227138" y="4029075"/>
            <a:ext cx="2338387" cy="2882545"/>
            <a:chOff x="1147763" y="2185156"/>
            <a:chExt cx="2338388" cy="2881949"/>
          </a:xfrm>
        </p:grpSpPr>
        <p:sp>
          <p:nvSpPr>
            <p:cNvPr id="119" name="椭圆 118"/>
            <p:cNvSpPr/>
            <p:nvPr/>
          </p:nvSpPr>
          <p:spPr>
            <a:xfrm>
              <a:off x="1654175" y="2185156"/>
              <a:ext cx="1325564" cy="1325289"/>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123"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万家兵</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26" name="TextBox 13"/>
            <p:cNvSpPr txBox="1"/>
            <p:nvPr/>
          </p:nvSpPr>
          <p:spPr>
            <a:xfrm>
              <a:off x="1147763" y="3997986"/>
              <a:ext cx="2333625" cy="1069119"/>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吉林大学计算机理科试验班</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利用神经网络完成手写数字识别</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数学建模国赛省一等奖</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负责本项目的算法的设计与实现。</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7" name="组合 136"/>
          <p:cNvGrpSpPr/>
          <p:nvPr/>
        </p:nvGrpSpPr>
        <p:grpSpPr>
          <a:xfrm>
            <a:off x="5019675" y="4029076"/>
            <a:ext cx="2338388" cy="2405063"/>
            <a:chOff x="1147763" y="2185138"/>
            <a:chExt cx="2338388" cy="2403779"/>
          </a:xfrm>
        </p:grpSpPr>
        <p:sp>
          <p:nvSpPr>
            <p:cNvPr id="128" name="椭圆 127"/>
            <p:cNvSpPr/>
            <p:nvPr/>
          </p:nvSpPr>
          <p:spPr>
            <a:xfrm>
              <a:off x="1654176" y="2185138"/>
              <a:ext cx="1325562" cy="1326442"/>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130"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朱陈超</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31" name="TextBox 13"/>
            <p:cNvSpPr txBox="1"/>
            <p:nvPr/>
          </p:nvSpPr>
          <p:spPr>
            <a:xfrm>
              <a:off x="1147763" y="3997986"/>
              <a:ext cx="2333625" cy="590931"/>
            </a:xfrm>
            <a:prstGeom prst="rect">
              <a:avLst/>
            </a:prstGeom>
            <a:noFill/>
            <a:ln w="9525">
              <a:noFill/>
            </a:ln>
          </p:spPr>
          <p:txBody>
            <a:bodyPr lIns="0" tIns="0" rIns="0" bIns="0">
              <a:spAutoFit/>
            </a:bodyPr>
            <a:lstStyle/>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曾参与设计上线</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APP</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产品</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2016</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年参与开发并上线两款产品。负责本项目的软件开发。</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2" name="组合 141"/>
          <p:cNvGrpSpPr/>
          <p:nvPr/>
        </p:nvGrpSpPr>
        <p:grpSpPr>
          <a:xfrm>
            <a:off x="8810625" y="4029075"/>
            <a:ext cx="2338388" cy="2405063"/>
            <a:chOff x="1147763" y="2184400"/>
            <a:chExt cx="2338388" cy="2404517"/>
          </a:xfrm>
        </p:grpSpPr>
        <p:sp>
          <p:nvSpPr>
            <p:cNvPr id="133" name="椭圆 132"/>
            <p:cNvSpPr/>
            <p:nvPr/>
          </p:nvSpPr>
          <p:spPr>
            <a:xfrm>
              <a:off x="1654176" y="2184400"/>
              <a:ext cx="1325562" cy="1326849"/>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134"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魏泽毅</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35" name="TextBox 13"/>
            <p:cNvSpPr txBox="1"/>
            <p:nvPr/>
          </p:nvSpPr>
          <p:spPr>
            <a:xfrm>
              <a:off x="1147763" y="3997986"/>
              <a:ext cx="2333625" cy="590931"/>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曾参与开发上线产品</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APP</a:t>
              </a:r>
            </a:p>
            <a:p>
              <a:pPr algn="ctr" defTabSz="1216025" eaLnBrk="1" hangingPunct="1">
                <a:spcBef>
                  <a:spcPct val="20000"/>
                </a:spcBef>
              </a:pP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2016</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年参与开发并上线两款产品。负责本项目的软件开发。</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36" name="图片 135"/>
          <p:cNvPicPr>
            <a:picLocks noChangeAspect="1"/>
          </p:cNvPicPr>
          <p:nvPr/>
        </p:nvPicPr>
        <p:blipFill rotWithShape="1">
          <a:blip r:embed="rId4" cstate="print">
            <a:extLst>
              <a:ext uri="{28A0092B-C50C-407E-A947-70E740481C1C}">
                <a14:useLocalDpi xmlns:a14="http://schemas.microsoft.com/office/drawing/2010/main" val="0"/>
              </a:ext>
            </a:extLst>
          </a:blip>
          <a:srcRect l="27871" r="5806"/>
          <a:stretch>
            <a:fillRect/>
          </a:stretch>
        </p:blipFill>
        <p:spPr>
          <a:xfrm>
            <a:off x="9315510" y="3961876"/>
            <a:ext cx="1417332" cy="1424677"/>
          </a:xfrm>
          <a:prstGeom prst="ellipse">
            <a:avLst/>
          </a:prstGeom>
          <a:ln>
            <a:noFill/>
          </a:ln>
          <a:effectLst>
            <a:softEdge rad="112500"/>
          </a:effectLst>
        </p:spPr>
      </p:pic>
      <p:pic>
        <p:nvPicPr>
          <p:cNvPr id="137" name="图片 136"/>
          <p:cNvPicPr>
            <a:picLocks noChangeAspect="1"/>
          </p:cNvPicPr>
          <p:nvPr/>
        </p:nvPicPr>
        <p:blipFill>
          <a:blip r:embed="rId5"/>
          <a:stretch>
            <a:fillRect/>
          </a:stretch>
        </p:blipFill>
        <p:spPr>
          <a:xfrm>
            <a:off x="1624015" y="3961876"/>
            <a:ext cx="1533097" cy="1488659"/>
          </a:xfrm>
          <a:prstGeom prst="ellipse">
            <a:avLst/>
          </a:prstGeom>
          <a:ln>
            <a:noFill/>
          </a:ln>
          <a:effectLst>
            <a:softEdge rad="112500"/>
          </a:effectLst>
        </p:spPr>
      </p:pic>
      <p:pic>
        <p:nvPicPr>
          <p:cNvPr id="138" name="图片 1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4947" y="3992009"/>
            <a:ext cx="1382728" cy="1382728"/>
          </a:xfrm>
          <a:prstGeom prst="ellipse">
            <a:avLst/>
          </a:prstGeom>
          <a:ln>
            <a:noFill/>
          </a:ln>
          <a:effectLst>
            <a:softEdge rad="112500"/>
          </a:effectLst>
        </p:spPr>
      </p:pic>
      <p:pic>
        <p:nvPicPr>
          <p:cNvPr id="139" name="图片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38047" y="795505"/>
            <a:ext cx="1140805" cy="1597126"/>
          </a:xfrm>
          <a:prstGeom prst="ellipse">
            <a:avLst/>
          </a:prstGeom>
          <a:ln>
            <a:noFill/>
          </a:ln>
          <a:effectLst>
            <a:softEdge rad="112500"/>
          </a:effectLst>
        </p:spPr>
      </p:pic>
      <p:pic>
        <p:nvPicPr>
          <p:cNvPr id="140" name="图片 139"/>
          <p:cNvPicPr>
            <a:picLocks noChangeAspect="1"/>
          </p:cNvPicPr>
          <p:nvPr/>
        </p:nvPicPr>
        <p:blipFill rotWithShape="1">
          <a:blip r:embed="rId8" cstate="print">
            <a:extLst>
              <a:ext uri="{28A0092B-C50C-407E-A947-70E740481C1C}">
                <a14:useLocalDpi xmlns:a14="http://schemas.microsoft.com/office/drawing/2010/main" val="0"/>
              </a:ext>
            </a:extLst>
          </a:blip>
          <a:srcRect t="-581" b="14511"/>
          <a:stretch/>
        </p:blipFill>
        <p:spPr>
          <a:xfrm>
            <a:off x="5494342" y="821823"/>
            <a:ext cx="1428783" cy="1475572"/>
          </a:xfrm>
          <a:prstGeom prst="ellipse">
            <a:avLst/>
          </a:prstGeom>
          <a:ln>
            <a:noFill/>
          </a:ln>
          <a:effectLst>
            <a:softEdge rad="112500"/>
          </a:effectLst>
        </p:spPr>
      </p:pic>
      <p:pic>
        <p:nvPicPr>
          <p:cNvPr id="141" name="图片 1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68062" y="731466"/>
            <a:ext cx="1464780" cy="1552631"/>
          </a:xfrm>
          <a:prstGeom prst="ellipse">
            <a:avLst/>
          </a:prstGeom>
          <a:ln>
            <a:noFill/>
          </a:ln>
          <a:effectLst>
            <a:softEdge rad="112500"/>
          </a:effectLst>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a:solidFill>
                  <a:srgbClr val="745C55"/>
                </a:solidFill>
                <a:latin typeface="微软雅黑" panose="020B0503020204020204" pitchFamily="34" charset="-122"/>
                <a:ea typeface="微软雅黑" panose="020B0503020204020204" pitchFamily="34" charset="-122"/>
              </a:rPr>
              <a:t>团队介绍</a:t>
            </a:r>
          </a:p>
        </p:txBody>
      </p:sp>
      <p:grpSp>
        <p:nvGrpSpPr>
          <p:cNvPr id="2049" name="组合 2048">
            <a:extLst>
              <a:ext uri="{FF2B5EF4-FFF2-40B4-BE49-F238E27FC236}">
                <a16:creationId xmlns:a16="http://schemas.microsoft.com/office/drawing/2014/main" id="{636BA6E2-3AE1-4437-9484-2C9840428164}"/>
              </a:ext>
            </a:extLst>
          </p:cNvPr>
          <p:cNvGrpSpPr/>
          <p:nvPr/>
        </p:nvGrpSpPr>
        <p:grpSpPr>
          <a:xfrm>
            <a:off x="961824" y="1519089"/>
            <a:ext cx="2350098" cy="3819821"/>
            <a:chOff x="761889" y="1551866"/>
            <a:chExt cx="2350098" cy="3819821"/>
          </a:xfrm>
        </p:grpSpPr>
        <p:sp>
          <p:nvSpPr>
            <p:cNvPr id="36" name="TextBox 13"/>
            <p:cNvSpPr txBox="1">
              <a:spLocks noChangeArrowheads="1"/>
            </p:cNvSpPr>
            <p:nvPr/>
          </p:nvSpPr>
          <p:spPr bwMode="auto">
            <a:xfrm>
              <a:off x="761889" y="3954395"/>
              <a:ext cx="2336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zh-CN" altLang="en-US" sz="1600" b="1" dirty="0">
                  <a:solidFill>
                    <a:srgbClr val="262626"/>
                  </a:solidFill>
                  <a:latin typeface="微软雅黑" panose="020B0503020204020204" pitchFamily="34" charset="-122"/>
                  <a:ea typeface="微软雅黑" panose="020B0503020204020204" pitchFamily="34" charset="-122"/>
                </a:rPr>
                <a:t>徐昊</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13"/>
            <p:cNvSpPr txBox="1">
              <a:spLocks noChangeArrowheads="1"/>
            </p:cNvSpPr>
            <p:nvPr/>
          </p:nvSpPr>
          <p:spPr bwMode="auto">
            <a:xfrm>
              <a:off x="767637" y="4743823"/>
              <a:ext cx="23443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spcBef>
                  <a:spcPct val="20000"/>
                </a:spcBef>
              </a:pPr>
              <a:r>
                <a:rPr lang="zh-CN" altLang="zh-CN" sz="1200" dirty="0">
                  <a:solidFill>
                    <a:srgbClr val="445469"/>
                  </a:solidFill>
                  <a:latin typeface="Arial" panose="020B0604020202020204" pitchFamily="34" charset="0"/>
                  <a:ea typeface="微软雅黑" panose="020B0503020204020204" pitchFamily="34" charset="-122"/>
                  <a:sym typeface="+mn-ea"/>
                </a:rPr>
                <a:t>吉林大学公共计算机学院副教授</a:t>
              </a:r>
              <a:endParaRPr lang="en-US" altLang="zh-CN" sz="1200" dirty="0">
                <a:solidFill>
                  <a:srgbClr val="445469"/>
                </a:solidFill>
                <a:latin typeface="Arial" panose="020B0604020202020204" pitchFamily="34" charset="0"/>
                <a:ea typeface="微软雅黑" panose="020B0503020204020204" pitchFamily="34" charset="-122"/>
                <a:sym typeface="+mn-ea"/>
              </a:endParaRPr>
            </a:p>
            <a:p>
              <a:pPr lvl="0" algn="ctr">
                <a:spcBef>
                  <a:spcPct val="20000"/>
                </a:spcBef>
              </a:pPr>
              <a:endParaRPr lang="en-US" altLang="zh-CN" sz="1200" dirty="0">
                <a:solidFill>
                  <a:srgbClr val="445469"/>
                </a:solidFill>
                <a:latin typeface="Arial" panose="020B0604020202020204" pitchFamily="34" charset="0"/>
                <a:ea typeface="微软雅黑" panose="020B0503020204020204" pitchFamily="34" charset="-122"/>
                <a:sym typeface="+mn-ea"/>
              </a:endParaRPr>
            </a:p>
            <a:p>
              <a:pPr lvl="0" algn="ctr">
                <a:spcBef>
                  <a:spcPct val="20000"/>
                </a:spcBef>
              </a:pPr>
              <a:r>
                <a:rPr lang="zh-CN" altLang="zh-CN" sz="1200" dirty="0">
                  <a:solidFill>
                    <a:srgbClr val="445469"/>
                  </a:solidFill>
                  <a:latin typeface="Arial" panose="020B0604020202020204" pitchFamily="34" charset="0"/>
                  <a:ea typeface="微软雅黑" panose="020B0503020204020204" pitchFamily="34" charset="-122"/>
                  <a:sym typeface="+mn-ea"/>
                </a:rPr>
                <a:t>研究方向：知识图谱、语义分析</a:t>
              </a:r>
              <a:endParaRPr lang="en-US" altLang="zh-CN" sz="1200" dirty="0">
                <a:solidFill>
                  <a:srgbClr val="445469"/>
                </a:solidFill>
                <a:latin typeface="Arial" panose="020B0604020202020204" pitchFamily="34" charset="0"/>
                <a:ea typeface="微软雅黑" panose="020B0503020204020204" pitchFamily="34" charset="-122"/>
              </a:endParaRPr>
            </a:p>
          </p:txBody>
        </p:sp>
        <p:pic>
          <p:nvPicPr>
            <p:cNvPr id="56" name="图片 55">
              <a:extLst>
                <a:ext uri="{FF2B5EF4-FFF2-40B4-BE49-F238E27FC236}">
                  <a16:creationId xmlns:a16="http://schemas.microsoft.com/office/drawing/2014/main" id="{DC343E93-A5E9-41F0-9A2F-6B4625621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79" y="1551866"/>
              <a:ext cx="1905266" cy="1905266"/>
            </a:xfrm>
            <a:prstGeom prst="ellipse">
              <a:avLst/>
            </a:prstGeom>
            <a:ln>
              <a:noFill/>
            </a:ln>
            <a:effectLst>
              <a:softEdge rad="112500"/>
            </a:effectLst>
          </p:spPr>
        </p:pic>
        <p:sp>
          <p:nvSpPr>
            <p:cNvPr id="68" name="椭圆 67">
              <a:extLst>
                <a:ext uri="{FF2B5EF4-FFF2-40B4-BE49-F238E27FC236}">
                  <a16:creationId xmlns:a16="http://schemas.microsoft.com/office/drawing/2014/main" id="{D0211CD1-0E44-4184-9077-CDB7E890976A}"/>
                </a:ext>
              </a:extLst>
            </p:cNvPr>
            <p:cNvSpPr/>
            <p:nvPr/>
          </p:nvSpPr>
          <p:spPr>
            <a:xfrm>
              <a:off x="1074942" y="1639629"/>
              <a:ext cx="1729740" cy="1729740"/>
            </a:xfrm>
            <a:prstGeom prst="ellipse">
              <a:avLst/>
            </a:prstGeom>
            <a:noFill/>
            <a:ln>
              <a:solidFill>
                <a:srgbClr val="745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49A6BB71-2B5F-4F30-A121-E656494E0E05}"/>
              </a:ext>
            </a:extLst>
          </p:cNvPr>
          <p:cNvGrpSpPr/>
          <p:nvPr/>
        </p:nvGrpSpPr>
        <p:grpSpPr>
          <a:xfrm>
            <a:off x="4923770" y="1523245"/>
            <a:ext cx="2375257" cy="3745955"/>
            <a:chOff x="4711748" y="1551866"/>
            <a:chExt cx="2375257" cy="3745955"/>
          </a:xfrm>
        </p:grpSpPr>
        <p:sp>
          <p:nvSpPr>
            <p:cNvPr id="42" name="TextBox 13">
              <a:extLst>
                <a:ext uri="{FF2B5EF4-FFF2-40B4-BE49-F238E27FC236}">
                  <a16:creationId xmlns:a16="http://schemas.microsoft.com/office/drawing/2014/main" id="{FC9718DF-CC4A-47CB-9811-14FF9D63312F}"/>
                </a:ext>
              </a:extLst>
            </p:cNvPr>
            <p:cNvSpPr txBox="1">
              <a:spLocks noChangeArrowheads="1"/>
            </p:cNvSpPr>
            <p:nvPr/>
          </p:nvSpPr>
          <p:spPr bwMode="auto">
            <a:xfrm>
              <a:off x="4711748" y="3954395"/>
              <a:ext cx="2336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zh-CN" altLang="en-US" sz="1600" b="1" dirty="0">
                  <a:solidFill>
                    <a:srgbClr val="262626"/>
                  </a:solidFill>
                  <a:latin typeface="微软雅黑" panose="020B0503020204020204" pitchFamily="34" charset="-122"/>
                  <a:ea typeface="微软雅黑" panose="020B0503020204020204" pitchFamily="34" charset="-122"/>
                </a:rPr>
                <a:t>周柏翔</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13">
              <a:extLst>
                <a:ext uri="{FF2B5EF4-FFF2-40B4-BE49-F238E27FC236}">
                  <a16:creationId xmlns:a16="http://schemas.microsoft.com/office/drawing/2014/main" id="{90A01291-9259-4016-8ECF-CFC606C64B83}"/>
                </a:ext>
              </a:extLst>
            </p:cNvPr>
            <p:cNvSpPr txBox="1">
              <a:spLocks noChangeArrowheads="1"/>
            </p:cNvSpPr>
            <p:nvPr/>
          </p:nvSpPr>
          <p:spPr bwMode="auto">
            <a:xfrm>
              <a:off x="4742655" y="4743823"/>
              <a:ext cx="23443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r>
                <a:rPr lang="zh-CN" altLang="en-US" sz="1200" dirty="0">
                  <a:solidFill>
                    <a:srgbClr val="445469"/>
                  </a:solidFill>
                  <a:latin typeface="Arial" panose="020B0604020202020204" pitchFamily="34" charset="0"/>
                  <a:ea typeface="微软雅黑" panose="020B0503020204020204" pitchFamily="34" charset="-122"/>
                  <a:sym typeface="+mn-ea"/>
                </a:rPr>
                <a:t>吉林大学</a:t>
              </a:r>
              <a:r>
                <a:rPr lang="zh-CN" altLang="zh-CN" sz="1200" dirty="0">
                  <a:solidFill>
                    <a:srgbClr val="445469"/>
                  </a:solidFill>
                  <a:latin typeface="Arial" panose="020B0604020202020204" pitchFamily="34" charset="0"/>
                  <a:ea typeface="微软雅黑" panose="020B0503020204020204" pitchFamily="34" charset="-122"/>
                  <a:sym typeface="+mn-ea"/>
                </a:rPr>
                <a:t>管理学院 教授</a:t>
              </a:r>
              <a:endParaRPr lang="en-US" altLang="zh-CN" sz="1200" dirty="0">
                <a:solidFill>
                  <a:srgbClr val="445469"/>
                </a:solidFill>
                <a:latin typeface="Arial" panose="020B0604020202020204" pitchFamily="34" charset="0"/>
                <a:ea typeface="微软雅黑" panose="020B0503020204020204" pitchFamily="34" charset="-122"/>
                <a:sym typeface="+mn-ea"/>
              </a:endParaRPr>
            </a:p>
            <a:p>
              <a:pPr lvl="0" algn="ctr"/>
              <a:endParaRPr lang="zh-CN" altLang="zh-CN" sz="1200" dirty="0">
                <a:solidFill>
                  <a:srgbClr val="445469"/>
                </a:solidFill>
                <a:latin typeface="Arial" panose="020B0604020202020204" pitchFamily="34" charset="0"/>
                <a:ea typeface="微软雅黑" panose="020B0503020204020204" pitchFamily="34" charset="-122"/>
                <a:sym typeface="+mn-ea"/>
              </a:endParaRPr>
            </a:p>
            <a:p>
              <a:pPr lvl="0" algn="ctr"/>
              <a:r>
                <a:rPr lang="en-US" altLang="zh-CN" sz="1200" dirty="0">
                  <a:solidFill>
                    <a:srgbClr val="445469"/>
                  </a:solidFill>
                  <a:latin typeface="Arial" panose="020B0604020202020204" pitchFamily="34" charset="0"/>
                  <a:ea typeface="微软雅黑" panose="020B0503020204020204" pitchFamily="34" charset="-122"/>
                  <a:sym typeface="+mn-ea"/>
                </a:rPr>
                <a:t>EMBA</a:t>
              </a:r>
              <a:r>
                <a:rPr lang="zh-CN" altLang="zh-CN" sz="1200" dirty="0">
                  <a:solidFill>
                    <a:srgbClr val="445469"/>
                  </a:solidFill>
                  <a:latin typeface="Arial" panose="020B0604020202020204" pitchFamily="34" charset="0"/>
                  <a:ea typeface="微软雅黑" panose="020B0503020204020204" pitchFamily="34" charset="-122"/>
                  <a:sym typeface="+mn-ea"/>
                </a:rPr>
                <a:t>教育中心副主任</a:t>
              </a:r>
              <a:endParaRPr lang="en-US" altLang="zh-CN" sz="1200" dirty="0">
                <a:solidFill>
                  <a:srgbClr val="445469"/>
                </a:solidFill>
                <a:latin typeface="Arial" panose="020B0604020202020204" pitchFamily="34" charset="0"/>
                <a:ea typeface="微软雅黑" panose="020B0503020204020204" pitchFamily="34" charset="-122"/>
              </a:endParaRPr>
            </a:p>
          </p:txBody>
        </p:sp>
        <p:pic>
          <p:nvPicPr>
            <p:cNvPr id="58" name="图片 57">
              <a:extLst>
                <a:ext uri="{FF2B5EF4-FFF2-40B4-BE49-F238E27FC236}">
                  <a16:creationId xmlns:a16="http://schemas.microsoft.com/office/drawing/2014/main" id="{6649BCC6-CF21-4D72-ADD5-0C50A0509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515" y="1551866"/>
              <a:ext cx="1905266" cy="1905266"/>
            </a:xfrm>
            <a:prstGeom prst="ellipse">
              <a:avLst/>
            </a:prstGeom>
            <a:ln>
              <a:noFill/>
            </a:ln>
            <a:effectLst>
              <a:softEdge rad="112500"/>
            </a:effectLst>
          </p:spPr>
        </p:pic>
        <p:sp>
          <p:nvSpPr>
            <p:cNvPr id="69" name="椭圆 68">
              <a:extLst>
                <a:ext uri="{FF2B5EF4-FFF2-40B4-BE49-F238E27FC236}">
                  <a16:creationId xmlns:a16="http://schemas.microsoft.com/office/drawing/2014/main" id="{716ABD3E-E05C-4402-908C-77D6BC98DAE2}"/>
                </a:ext>
              </a:extLst>
            </p:cNvPr>
            <p:cNvSpPr/>
            <p:nvPr/>
          </p:nvSpPr>
          <p:spPr>
            <a:xfrm>
              <a:off x="5015278" y="1639629"/>
              <a:ext cx="1729740" cy="1729740"/>
            </a:xfrm>
            <a:prstGeom prst="ellipse">
              <a:avLst/>
            </a:prstGeom>
            <a:noFill/>
            <a:ln>
              <a:solidFill>
                <a:srgbClr val="745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48" name="组合 2047">
            <a:extLst>
              <a:ext uri="{FF2B5EF4-FFF2-40B4-BE49-F238E27FC236}">
                <a16:creationId xmlns:a16="http://schemas.microsoft.com/office/drawing/2014/main" id="{FEDD4FE5-C5C2-491D-A98D-6D2581A6116F}"/>
              </a:ext>
            </a:extLst>
          </p:cNvPr>
          <p:cNvGrpSpPr/>
          <p:nvPr/>
        </p:nvGrpSpPr>
        <p:grpSpPr>
          <a:xfrm>
            <a:off x="8914241" y="1519089"/>
            <a:ext cx="2347717" cy="3376623"/>
            <a:chOff x="8714306" y="1551866"/>
            <a:chExt cx="2347717" cy="3376623"/>
          </a:xfrm>
        </p:grpSpPr>
        <p:sp>
          <p:nvSpPr>
            <p:cNvPr id="43" name="TextBox 13">
              <a:extLst>
                <a:ext uri="{FF2B5EF4-FFF2-40B4-BE49-F238E27FC236}">
                  <a16:creationId xmlns:a16="http://schemas.microsoft.com/office/drawing/2014/main" id="{26A99FD3-325B-492F-AEB6-18732BC48625}"/>
                </a:ext>
              </a:extLst>
            </p:cNvPr>
            <p:cNvSpPr txBox="1">
              <a:spLocks noChangeArrowheads="1"/>
            </p:cNvSpPr>
            <p:nvPr/>
          </p:nvSpPr>
          <p:spPr bwMode="auto">
            <a:xfrm>
              <a:off x="8714306" y="3954395"/>
              <a:ext cx="2336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pPr>
              <a:r>
                <a:rPr lang="zh-CN" altLang="en-US" sz="1600" b="1" dirty="0">
                  <a:solidFill>
                    <a:srgbClr val="262626"/>
                  </a:solidFill>
                  <a:latin typeface="微软雅黑" panose="020B0503020204020204" pitchFamily="34" charset="-122"/>
                  <a:ea typeface="微软雅黑" panose="020B0503020204020204" pitchFamily="34" charset="-122"/>
                </a:rPr>
                <a:t>刘元喜</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TextBox 13">
              <a:extLst>
                <a:ext uri="{FF2B5EF4-FFF2-40B4-BE49-F238E27FC236}">
                  <a16:creationId xmlns:a16="http://schemas.microsoft.com/office/drawing/2014/main" id="{DAB722A5-AF93-426B-AD1B-366476E44FEE}"/>
                </a:ext>
              </a:extLst>
            </p:cNvPr>
            <p:cNvSpPr txBox="1">
              <a:spLocks noChangeArrowheads="1"/>
            </p:cNvSpPr>
            <p:nvPr/>
          </p:nvSpPr>
          <p:spPr bwMode="auto">
            <a:xfrm>
              <a:off x="8717673" y="4743823"/>
              <a:ext cx="234435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r>
                <a:rPr lang="zh-CN" altLang="zh-CN" sz="1200" dirty="0">
                  <a:solidFill>
                    <a:srgbClr val="445469"/>
                  </a:solidFill>
                  <a:latin typeface="Arial" panose="020B0604020202020204" pitchFamily="34" charset="0"/>
                  <a:ea typeface="微软雅黑" panose="020B0503020204020204" pitchFamily="34" charset="-122"/>
                  <a:sym typeface="+mn-ea"/>
                </a:rPr>
                <a:t>玖玖网络</a:t>
              </a:r>
              <a:r>
                <a:rPr lang="en-US" altLang="zh-CN" sz="1200" dirty="0">
                  <a:solidFill>
                    <a:srgbClr val="445469"/>
                  </a:solidFill>
                  <a:latin typeface="Arial" panose="020B0604020202020204" pitchFamily="34" charset="0"/>
                  <a:ea typeface="微软雅黑" panose="020B0503020204020204" pitchFamily="34" charset="-122"/>
                  <a:sym typeface="+mn-ea"/>
                </a:rPr>
                <a:t> CEO</a:t>
              </a:r>
              <a:endParaRPr lang="en-US" altLang="zh-CN" sz="1200" dirty="0">
                <a:solidFill>
                  <a:srgbClr val="445469"/>
                </a:solidFill>
                <a:latin typeface="Arial" panose="020B0604020202020204" pitchFamily="34" charset="0"/>
                <a:ea typeface="微软雅黑" panose="020B0503020204020204" pitchFamily="34" charset="-122"/>
              </a:endParaRPr>
            </a:p>
          </p:txBody>
        </p:sp>
        <p:pic>
          <p:nvPicPr>
            <p:cNvPr id="60" name="图片 59">
              <a:extLst>
                <a:ext uri="{FF2B5EF4-FFF2-40B4-BE49-F238E27FC236}">
                  <a16:creationId xmlns:a16="http://schemas.microsoft.com/office/drawing/2014/main" id="{E2346F9A-6D46-46E8-B3BC-065D3EA4E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215" y="1551866"/>
              <a:ext cx="1905266" cy="1905266"/>
            </a:xfrm>
            <a:prstGeom prst="ellipse">
              <a:avLst/>
            </a:prstGeom>
            <a:ln>
              <a:noFill/>
            </a:ln>
            <a:effectLst>
              <a:softEdge rad="112500"/>
            </a:effectLst>
          </p:spPr>
        </p:pic>
        <p:sp>
          <p:nvSpPr>
            <p:cNvPr id="72" name="椭圆 71">
              <a:extLst>
                <a:ext uri="{FF2B5EF4-FFF2-40B4-BE49-F238E27FC236}">
                  <a16:creationId xmlns:a16="http://schemas.microsoft.com/office/drawing/2014/main" id="{6F3DC925-B995-4868-ADCA-AD11FA2991C5}"/>
                </a:ext>
              </a:extLst>
            </p:cNvPr>
            <p:cNvSpPr/>
            <p:nvPr/>
          </p:nvSpPr>
          <p:spPr>
            <a:xfrm>
              <a:off x="9024978" y="1639629"/>
              <a:ext cx="1729740" cy="1729740"/>
            </a:xfrm>
            <a:prstGeom prst="ellipse">
              <a:avLst/>
            </a:prstGeom>
            <a:noFill/>
            <a:ln>
              <a:solidFill>
                <a:srgbClr val="745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4491495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78689" y="2252773"/>
            <a:ext cx="6593102" cy="3656560"/>
            <a:chOff x="353798" y="1812267"/>
            <a:chExt cx="7387373" cy="4097066"/>
          </a:xfrm>
        </p:grpSpPr>
        <p:grpSp>
          <p:nvGrpSpPr>
            <p:cNvPr id="23" name="组合 22"/>
            <p:cNvGrpSpPr/>
            <p:nvPr/>
          </p:nvGrpSpPr>
          <p:grpSpPr>
            <a:xfrm>
              <a:off x="4000500" y="3429000"/>
              <a:ext cx="3740671" cy="2281448"/>
              <a:chOff x="6096000" y="3196085"/>
              <a:chExt cx="3740671" cy="2281448"/>
            </a:xfrm>
          </p:grpSpPr>
          <p:pic>
            <p:nvPicPr>
              <p:cNvPr id="19" name="Picture 6" descr="Laptop Mask 1.png"/>
              <p:cNvPicPr>
                <a:picLocks noChangeAspect="1"/>
              </p:cNvPicPr>
              <p:nvPr/>
            </p:nvPicPr>
            <p:blipFill>
              <a:blip r:embed="rId3" cstate="print"/>
              <a:stretch>
                <a:fillRect/>
              </a:stretch>
            </p:blipFill>
            <p:spPr>
              <a:xfrm>
                <a:off x="6096000" y="3196085"/>
                <a:ext cx="3740671" cy="2281448"/>
              </a:xfrm>
              <a:prstGeom prst="rect">
                <a:avLst/>
              </a:prstGeom>
            </p:spPr>
          </p:pic>
          <p:pic>
            <p:nvPicPr>
              <p:cNvPr id="22" name="图片 21"/>
              <p:cNvPicPr>
                <a:picLocks noChangeAspect="1"/>
              </p:cNvPicPr>
              <p:nvPr/>
            </p:nvPicPr>
            <p:blipFill rotWithShape="1">
              <a:blip r:embed="rId4"/>
              <a:srcRect r="13087"/>
              <a:stretch>
                <a:fillRect/>
              </a:stretch>
            </p:blipFill>
            <p:spPr>
              <a:xfrm>
                <a:off x="6556309" y="3340100"/>
                <a:ext cx="2828991" cy="1798637"/>
              </a:xfrm>
              <a:prstGeom prst="rect">
                <a:avLst/>
              </a:prstGeom>
            </p:spPr>
          </p:pic>
        </p:grpSp>
        <p:grpSp>
          <p:nvGrpSpPr>
            <p:cNvPr id="25" name="组合 24"/>
            <p:cNvGrpSpPr/>
            <p:nvPr/>
          </p:nvGrpSpPr>
          <p:grpSpPr>
            <a:xfrm>
              <a:off x="353798" y="1812267"/>
              <a:ext cx="5261404" cy="4097066"/>
              <a:chOff x="353798" y="1812267"/>
              <a:chExt cx="5261404" cy="4097066"/>
            </a:xfrm>
          </p:grpSpPr>
          <p:pic>
            <p:nvPicPr>
              <p:cNvPr id="6" name="图片 5"/>
              <p:cNvPicPr>
                <a:picLocks noChangeAspect="1"/>
              </p:cNvPicPr>
              <p:nvPr/>
            </p:nvPicPr>
            <p:blipFill>
              <a:blip r:embed="rId5"/>
              <a:stretch>
                <a:fillRect/>
              </a:stretch>
            </p:blipFill>
            <p:spPr>
              <a:xfrm>
                <a:off x="353798" y="1812267"/>
                <a:ext cx="5261404" cy="4097066"/>
              </a:xfrm>
              <a:prstGeom prst="rect">
                <a:avLst/>
              </a:prstGeom>
            </p:spPr>
          </p:pic>
          <p:pic>
            <p:nvPicPr>
              <p:cNvPr id="24" name="图片 23">
                <a:hlinkClick r:id="rId6" action="ppaction://hlinkfile"/>
              </p:cNvPr>
              <p:cNvPicPr>
                <a:picLocks noChangeAspect="1"/>
              </p:cNvPicPr>
              <p:nvPr/>
            </p:nvPicPr>
            <p:blipFill rotWithShape="1">
              <a:blip r:embed="rId7"/>
              <a:srcRect b="12742"/>
              <a:stretch>
                <a:fillRect/>
              </a:stretch>
            </p:blipFill>
            <p:spPr>
              <a:xfrm>
                <a:off x="879475" y="2200621"/>
                <a:ext cx="4225925" cy="2409479"/>
              </a:xfrm>
              <a:prstGeom prst="rect">
                <a:avLst/>
              </a:prstGeom>
            </p:spPr>
          </p:pic>
        </p:grpSp>
      </p:grpSp>
      <p:grpSp>
        <p:nvGrpSpPr>
          <p:cNvPr id="27" name="组合 26"/>
          <p:cNvGrpSpPr/>
          <p:nvPr/>
        </p:nvGrpSpPr>
        <p:grpSpPr>
          <a:xfrm>
            <a:off x="7211771" y="2416807"/>
            <a:ext cx="4540249" cy="2219163"/>
            <a:chOff x="4681583" y="2462680"/>
            <a:chExt cx="4540249" cy="2219163"/>
          </a:xfrm>
        </p:grpSpPr>
        <p:sp>
          <p:nvSpPr>
            <p:cNvPr id="28" name="文本框 27"/>
            <p:cNvSpPr txBox="1"/>
            <p:nvPr/>
          </p:nvSpPr>
          <p:spPr>
            <a:xfrm>
              <a:off x="4681583" y="2462680"/>
              <a:ext cx="4540249" cy="769441"/>
            </a:xfrm>
            <a:prstGeom prst="rect">
              <a:avLst/>
            </a:prstGeom>
            <a:noFill/>
          </p:spPr>
          <p:txBody>
            <a:bodyPr wrap="square" rtlCol="0">
              <a:spAutoFit/>
            </a:bodyPr>
            <a:lstStyle/>
            <a:p>
              <a:r>
                <a:rPr lang="zh-CN" altLang="en-US" sz="4400" dirty="0">
                  <a:solidFill>
                    <a:schemeClr val="tx1">
                      <a:lumMod val="85000"/>
                      <a:lumOff val="15000"/>
                    </a:schemeClr>
                  </a:solidFill>
                  <a:latin typeface="幼圆" panose="02010509060101010101" pitchFamily="49" charset="-122"/>
                  <a:ea typeface="幼圆" panose="02010509060101010101" pitchFamily="49" charset="-122"/>
                </a:rPr>
                <a:t>感谢您的观看</a:t>
              </a:r>
            </a:p>
          </p:txBody>
        </p:sp>
        <p:sp>
          <p:nvSpPr>
            <p:cNvPr id="29" name="矩形 28"/>
            <p:cNvSpPr/>
            <p:nvPr/>
          </p:nvSpPr>
          <p:spPr>
            <a:xfrm>
              <a:off x="4735513" y="3534898"/>
              <a:ext cx="1481496" cy="769441"/>
            </a:xfrm>
            <a:prstGeom prst="rect">
              <a:avLst/>
            </a:prstGeom>
          </p:spPr>
          <p:txBody>
            <a:bodyPr wrap="none">
              <a:spAutoFit/>
            </a:bodyPr>
            <a:lstStyle/>
            <a:p>
              <a:r>
                <a:rPr lang="zh-CN" altLang="en-US" sz="4400" b="1" dirty="0">
                  <a:solidFill>
                    <a:srgbClr val="745C55"/>
                  </a:solidFill>
                  <a:latin typeface="微软雅黑" panose="020B0503020204020204" pitchFamily="34" charset="-122"/>
                  <a:ea typeface="微软雅黑" panose="020B0503020204020204" pitchFamily="34" charset="-122"/>
                </a:rPr>
                <a:t>及 时</a:t>
              </a:r>
            </a:p>
          </p:txBody>
        </p:sp>
        <p:sp>
          <p:nvSpPr>
            <p:cNvPr id="30" name="文本框 29"/>
            <p:cNvSpPr txBox="1"/>
            <p:nvPr/>
          </p:nvSpPr>
          <p:spPr>
            <a:xfrm>
              <a:off x="4722813" y="3170566"/>
              <a:ext cx="3957543" cy="276999"/>
            </a:xfrm>
            <a:prstGeom prst="rect">
              <a:avLst/>
            </a:prstGeom>
            <a:noFill/>
          </p:spPr>
          <p:txBody>
            <a:bodyPr wrap="square" rtlCol="0">
              <a:spAutoFit/>
            </a:bodyPr>
            <a:lstStyle/>
            <a:p>
              <a:pPr algn="dist"/>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种一棵树，最好的时间是在十年之前。其次，是现在</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4848225" y="3536951"/>
              <a:ext cx="3510008" cy="0"/>
            </a:xfrm>
            <a:prstGeom prst="line">
              <a:avLst/>
            </a:prstGeom>
            <a:ln w="31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735513" y="4281733"/>
              <a:ext cx="1979612" cy="400110"/>
            </a:xfrm>
            <a:prstGeom prst="rect">
              <a:avLst/>
            </a:prstGeom>
            <a:noFill/>
          </p:spPr>
          <p:txBody>
            <a:bodyPr wrap="square" rtlCol="0">
              <a:spAutoFit/>
            </a:bodyPr>
            <a:lstStyle/>
            <a:p>
              <a:r>
                <a:rPr lang="zh-CN" altLang="en-US" sz="2000" dirty="0">
                  <a:solidFill>
                    <a:schemeClr val="tx1">
                      <a:lumMod val="85000"/>
                      <a:lumOff val="15000"/>
                    </a:schemeClr>
                  </a:solidFill>
                  <a:latin typeface="幼圆" panose="02010509060101010101" pitchFamily="49" charset="-122"/>
                  <a:ea typeface="幼圆" panose="02010509060101010101" pitchFamily="49" charset="-122"/>
                </a:rPr>
                <a:t>主讲人：张浩哲</a:t>
              </a:r>
            </a:p>
          </p:txBody>
        </p:sp>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340628"/>
            <a:ext cx="12192000" cy="2296699"/>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60461" y="1902619"/>
            <a:ext cx="5291605" cy="3227368"/>
            <a:chOff x="7933328" y="4296514"/>
            <a:chExt cx="3338484" cy="2036153"/>
          </a:xfrm>
        </p:grpSpPr>
        <p:sp>
          <p:nvSpPr>
            <p:cNvPr id="2" name="矩形 1"/>
            <p:cNvSpPr/>
            <p:nvPr/>
          </p:nvSpPr>
          <p:spPr>
            <a:xfrm>
              <a:off x="8322733" y="4385733"/>
              <a:ext cx="2556934" cy="1651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6" descr="Laptop Mask 1.png"/>
            <p:cNvPicPr>
              <a:picLocks noChangeAspect="1"/>
            </p:cNvPicPr>
            <p:nvPr/>
          </p:nvPicPr>
          <p:blipFill>
            <a:blip r:embed="rId3" cstate="print"/>
            <a:stretch>
              <a:fillRect/>
            </a:stretch>
          </p:blipFill>
          <p:spPr>
            <a:xfrm>
              <a:off x="7933328" y="4296514"/>
              <a:ext cx="3338484" cy="2036153"/>
            </a:xfrm>
            <a:prstGeom prst="rect">
              <a:avLst/>
            </a:prstGeom>
          </p:spPr>
        </p:pic>
        <p:sp>
          <p:nvSpPr>
            <p:cNvPr id="5" name="文本框 4"/>
            <p:cNvSpPr txBox="1"/>
            <p:nvPr/>
          </p:nvSpPr>
          <p:spPr>
            <a:xfrm>
              <a:off x="9072942" y="4424551"/>
              <a:ext cx="971050" cy="1669921"/>
            </a:xfrm>
            <a:prstGeom prst="rect">
              <a:avLst/>
            </a:prstGeom>
            <a:noFill/>
          </p:spPr>
          <p:txBody>
            <a:bodyPr wrap="square" rtlCol="0">
              <a:spAutoFit/>
            </a:bodyPr>
            <a:lstStyle/>
            <a:p>
              <a:r>
                <a:rPr lang="en-US" altLang="zh-CN" sz="16600" dirty="0">
                  <a:solidFill>
                    <a:schemeClr val="bg1"/>
                  </a:solidFill>
                  <a:latin typeface="Agency FB" panose="020B0503020202020204" pitchFamily="34" charset="0"/>
                </a:rPr>
                <a:t>01</a:t>
              </a:r>
              <a:endParaRPr lang="zh-CN" altLang="en-US" sz="16600" dirty="0">
                <a:solidFill>
                  <a:schemeClr val="bg1"/>
                </a:solidFill>
                <a:latin typeface="Agency FB" panose="020B0503020202020204" pitchFamily="34" charset="0"/>
              </a:endParaRPr>
            </a:p>
          </p:txBody>
        </p:sp>
      </p:grpSp>
      <p:sp>
        <p:nvSpPr>
          <p:cNvPr id="22" name="文本框 29"/>
          <p:cNvSpPr txBox="1">
            <a:spLocks noChangeArrowheads="1"/>
          </p:cNvSpPr>
          <p:nvPr/>
        </p:nvSpPr>
        <p:spPr bwMode="auto">
          <a:xfrm>
            <a:off x="6096000" y="3135034"/>
            <a:ext cx="55229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000" b="1" dirty="0">
                <a:solidFill>
                  <a:schemeClr val="bg1"/>
                </a:solidFill>
                <a:latin typeface="微软雅黑" panose="020B0503020204020204" pitchFamily="34" charset="-122"/>
                <a:ea typeface="微软雅黑" panose="020B0503020204020204" pitchFamily="34" charset="-122"/>
              </a:rPr>
              <a:t>我们的初衷</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工作世界地图</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9541" y="-29132"/>
            <a:ext cx="7897376" cy="6887132"/>
          </a:xfrm>
          <a:prstGeom prst="rect">
            <a:avLst/>
          </a:prstGeom>
        </p:spPr>
      </p:pic>
      <p:grpSp>
        <p:nvGrpSpPr>
          <p:cNvPr id="21" name="组合 20"/>
          <p:cNvGrpSpPr/>
          <p:nvPr/>
        </p:nvGrpSpPr>
        <p:grpSpPr>
          <a:xfrm>
            <a:off x="607698" y="3104717"/>
            <a:ext cx="3124612" cy="949690"/>
            <a:chOff x="159846" y="1219920"/>
            <a:chExt cx="3124612" cy="949690"/>
          </a:xfrm>
        </p:grpSpPr>
        <p:sp>
          <p:nvSpPr>
            <p:cNvPr id="22" name="圆角矩形 21"/>
            <p:cNvSpPr/>
            <p:nvPr/>
          </p:nvSpPr>
          <p:spPr>
            <a:xfrm>
              <a:off x="390337" y="1295758"/>
              <a:ext cx="2894121" cy="798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val 44"/>
            <p:cNvSpPr/>
            <p:nvPr/>
          </p:nvSpPr>
          <p:spPr>
            <a:xfrm>
              <a:off x="159846" y="1219920"/>
              <a:ext cx="927976" cy="949690"/>
            </a:xfrm>
            <a:prstGeom prst="ellipse">
              <a:avLst/>
            </a:prstGeom>
            <a:solidFill>
              <a:srgbClr val="A28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文本框 23"/>
          <p:cNvSpPr txBox="1"/>
          <p:nvPr/>
        </p:nvSpPr>
        <p:spPr>
          <a:xfrm>
            <a:off x="701277" y="3117895"/>
            <a:ext cx="891628" cy="923330"/>
          </a:xfrm>
          <a:prstGeom prst="rect">
            <a:avLst/>
          </a:prstGeom>
          <a:noFill/>
        </p:spPr>
        <p:txBody>
          <a:bodyPr wrap="square" rtlCol="0">
            <a:spAutoFit/>
          </a:bodyPr>
          <a:lstStyle/>
          <a:p>
            <a:r>
              <a:rPr lang="en-US" altLang="zh-CN" sz="5400" dirty="0">
                <a:solidFill>
                  <a:schemeClr val="bg1"/>
                </a:solidFill>
                <a:latin typeface="Agency FB" panose="020B0503020202020204" pitchFamily="34" charset="0"/>
              </a:rPr>
              <a:t>02</a:t>
            </a:r>
            <a:endParaRPr lang="zh-CN" altLang="en-US" sz="5400" dirty="0">
              <a:solidFill>
                <a:schemeClr val="bg1"/>
              </a:solidFill>
              <a:latin typeface="Agency FB" panose="020B0503020202020204" pitchFamily="34" charset="0"/>
            </a:endParaRPr>
          </a:p>
        </p:txBody>
      </p:sp>
      <p:grpSp>
        <p:nvGrpSpPr>
          <p:cNvPr id="5" name="组合 4"/>
          <p:cNvGrpSpPr/>
          <p:nvPr/>
        </p:nvGrpSpPr>
        <p:grpSpPr>
          <a:xfrm>
            <a:off x="607698" y="1329648"/>
            <a:ext cx="3124612" cy="949690"/>
            <a:chOff x="607698" y="1329648"/>
            <a:chExt cx="3124612" cy="949690"/>
          </a:xfrm>
        </p:grpSpPr>
        <p:grpSp>
          <p:nvGrpSpPr>
            <p:cNvPr id="17" name="组合 16"/>
            <p:cNvGrpSpPr/>
            <p:nvPr/>
          </p:nvGrpSpPr>
          <p:grpSpPr>
            <a:xfrm>
              <a:off x="607698" y="1329648"/>
              <a:ext cx="3124612" cy="949690"/>
              <a:chOff x="159846" y="1219920"/>
              <a:chExt cx="3124612" cy="949690"/>
            </a:xfrm>
          </p:grpSpPr>
          <p:sp>
            <p:nvSpPr>
              <p:cNvPr id="18" name="圆角矩形 17"/>
              <p:cNvSpPr/>
              <p:nvPr/>
            </p:nvSpPr>
            <p:spPr>
              <a:xfrm>
                <a:off x="390337" y="1295758"/>
                <a:ext cx="2894121" cy="798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44"/>
              <p:cNvSpPr/>
              <p:nvPr/>
            </p:nvSpPr>
            <p:spPr>
              <a:xfrm>
                <a:off x="159846" y="1219920"/>
                <a:ext cx="927976" cy="949690"/>
              </a:xfrm>
              <a:prstGeom prst="ellipse">
                <a:avLst/>
              </a:prstGeom>
              <a:solidFill>
                <a:srgbClr val="A28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文本框 19"/>
            <p:cNvSpPr txBox="1"/>
            <p:nvPr/>
          </p:nvSpPr>
          <p:spPr>
            <a:xfrm>
              <a:off x="736077" y="1342826"/>
              <a:ext cx="671217" cy="923330"/>
            </a:xfrm>
            <a:prstGeom prst="rect">
              <a:avLst/>
            </a:prstGeom>
            <a:noFill/>
          </p:spPr>
          <p:txBody>
            <a:bodyPr wrap="square" rtlCol="0">
              <a:spAutoFit/>
            </a:bodyPr>
            <a:lstStyle/>
            <a:p>
              <a:r>
                <a:rPr lang="en-US" altLang="zh-CN" sz="5400" dirty="0">
                  <a:solidFill>
                    <a:schemeClr val="bg1"/>
                  </a:solidFill>
                  <a:latin typeface="Agency FB" panose="020B0503020202020204" pitchFamily="34" charset="0"/>
                </a:rPr>
                <a:t>01</a:t>
              </a:r>
              <a:endParaRPr lang="zh-CN" altLang="en-US" sz="5400" dirty="0">
                <a:solidFill>
                  <a:schemeClr val="bg1"/>
                </a:solidFill>
                <a:latin typeface="Agency FB" panose="020B0503020202020204" pitchFamily="34" charset="0"/>
              </a:endParaRPr>
            </a:p>
          </p:txBody>
        </p:sp>
        <p:sp>
          <p:nvSpPr>
            <p:cNvPr id="25" name="文本框 24"/>
            <p:cNvSpPr txBox="1"/>
            <p:nvPr/>
          </p:nvSpPr>
          <p:spPr>
            <a:xfrm>
              <a:off x="1684936" y="1542881"/>
              <a:ext cx="1626986"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多个方向</a:t>
              </a:r>
            </a:p>
          </p:txBody>
        </p:sp>
      </p:grpSp>
      <p:sp>
        <p:nvSpPr>
          <p:cNvPr id="26" name="文本框 25"/>
          <p:cNvSpPr txBox="1"/>
          <p:nvPr/>
        </p:nvSpPr>
        <p:spPr>
          <a:xfrm>
            <a:off x="1684936" y="3317950"/>
            <a:ext cx="1626986"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多种能力</a:t>
            </a:r>
          </a:p>
        </p:txBody>
      </p:sp>
      <p:grpSp>
        <p:nvGrpSpPr>
          <p:cNvPr id="27" name="组合 26"/>
          <p:cNvGrpSpPr/>
          <p:nvPr/>
        </p:nvGrpSpPr>
        <p:grpSpPr>
          <a:xfrm>
            <a:off x="607698" y="4866608"/>
            <a:ext cx="3124612" cy="949690"/>
            <a:chOff x="159846" y="1219920"/>
            <a:chExt cx="3124612" cy="949690"/>
          </a:xfrm>
        </p:grpSpPr>
        <p:sp>
          <p:nvSpPr>
            <p:cNvPr id="28" name="圆角矩形 27"/>
            <p:cNvSpPr/>
            <p:nvPr/>
          </p:nvSpPr>
          <p:spPr>
            <a:xfrm>
              <a:off x="390337" y="1295758"/>
              <a:ext cx="2894121" cy="798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44"/>
            <p:cNvSpPr/>
            <p:nvPr/>
          </p:nvSpPr>
          <p:spPr>
            <a:xfrm>
              <a:off x="159846" y="1219920"/>
              <a:ext cx="927976" cy="949690"/>
            </a:xfrm>
            <a:prstGeom prst="ellipse">
              <a:avLst/>
            </a:prstGeom>
            <a:solidFill>
              <a:srgbClr val="A28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latin typeface="Arial" panose="020B0604020202020204" pitchFamily="34" charset="0"/>
                <a:ea typeface="微软雅黑" panose="020B0503020204020204" pitchFamily="34" charset="-122"/>
                <a:sym typeface="Arial" panose="020B0604020202020204" pitchFamily="34" charset="0"/>
              </a:endParaRPr>
            </a:p>
          </p:txBody>
        </p:sp>
      </p:grpSp>
      <p:sp>
        <p:nvSpPr>
          <p:cNvPr id="30" name="文本框 29"/>
          <p:cNvSpPr txBox="1"/>
          <p:nvPr/>
        </p:nvSpPr>
        <p:spPr>
          <a:xfrm>
            <a:off x="701277" y="4879786"/>
            <a:ext cx="891628" cy="923330"/>
          </a:xfrm>
          <a:prstGeom prst="rect">
            <a:avLst/>
          </a:prstGeom>
          <a:noFill/>
        </p:spPr>
        <p:txBody>
          <a:bodyPr wrap="square" rtlCol="0">
            <a:spAutoFit/>
          </a:bodyPr>
          <a:lstStyle/>
          <a:p>
            <a:r>
              <a:rPr lang="en-US" altLang="zh-CN" sz="5400" dirty="0">
                <a:solidFill>
                  <a:schemeClr val="bg1"/>
                </a:solidFill>
                <a:latin typeface="Agency FB" panose="020B0503020202020204" pitchFamily="34" charset="0"/>
              </a:rPr>
              <a:t>03</a:t>
            </a:r>
            <a:endParaRPr lang="zh-CN" altLang="en-US" sz="5400" dirty="0">
              <a:solidFill>
                <a:schemeClr val="bg1"/>
              </a:solidFill>
              <a:latin typeface="Agency FB" panose="020B0503020202020204" pitchFamily="34" charset="0"/>
            </a:endParaRPr>
          </a:p>
        </p:txBody>
      </p:sp>
      <p:sp>
        <p:nvSpPr>
          <p:cNvPr id="31" name="文本框 30"/>
          <p:cNvSpPr txBox="1"/>
          <p:nvPr/>
        </p:nvSpPr>
        <p:spPr>
          <a:xfrm>
            <a:off x="1684936" y="5079841"/>
            <a:ext cx="1626986"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多样选择</a:t>
            </a:r>
          </a:p>
        </p:txBody>
      </p:sp>
      <p:sp>
        <p:nvSpPr>
          <p:cNvPr id="7" name="椭圆 6"/>
          <p:cNvSpPr/>
          <p:nvPr/>
        </p:nvSpPr>
        <p:spPr>
          <a:xfrm>
            <a:off x="6680603" y="1974661"/>
            <a:ext cx="841248" cy="886968"/>
          </a:xfrm>
          <a:prstGeom prst="ellipse">
            <a:avLst/>
          </a:prstGeom>
          <a:solidFill>
            <a:srgbClr val="A2898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8398003" y="3510862"/>
            <a:ext cx="626564" cy="660616"/>
          </a:xfrm>
          <a:prstGeom prst="ellipse">
            <a:avLst/>
          </a:prstGeom>
          <a:solidFill>
            <a:srgbClr val="FBE5D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5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5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用户痛点</a:t>
            </a:r>
          </a:p>
        </p:txBody>
      </p:sp>
      <p:sp>
        <p:nvSpPr>
          <p:cNvPr id="9" name="Freeform 5"/>
          <p:cNvSpPr/>
          <p:nvPr/>
        </p:nvSpPr>
        <p:spPr bwMode="auto">
          <a:xfrm>
            <a:off x="4705350" y="2438400"/>
            <a:ext cx="2787650" cy="2720975"/>
          </a:xfrm>
          <a:custGeom>
            <a:avLst/>
            <a:gdLst/>
            <a:ahLst/>
            <a:cxnLst>
              <a:cxn ang="0">
                <a:pos x="277" y="130"/>
              </a:cxn>
              <a:cxn ang="0">
                <a:pos x="278" y="103"/>
              </a:cxn>
              <a:cxn ang="0">
                <a:pos x="261" y="81"/>
              </a:cxn>
              <a:cxn ang="0">
                <a:pos x="256" y="57"/>
              </a:cxn>
              <a:cxn ang="0">
                <a:pos x="239" y="44"/>
              </a:cxn>
              <a:cxn ang="0">
                <a:pos x="231" y="29"/>
              </a:cxn>
              <a:cxn ang="0">
                <a:pos x="209" y="18"/>
              </a:cxn>
              <a:cxn ang="0">
                <a:pos x="171" y="0"/>
              </a:cxn>
              <a:cxn ang="0">
                <a:pos x="152" y="4"/>
              </a:cxn>
              <a:cxn ang="0">
                <a:pos x="139" y="14"/>
              </a:cxn>
              <a:cxn ang="0">
                <a:pos x="133" y="9"/>
              </a:cxn>
              <a:cxn ang="0">
                <a:pos x="112" y="2"/>
              </a:cxn>
              <a:cxn ang="0">
                <a:pos x="79" y="18"/>
              </a:cxn>
              <a:cxn ang="0">
                <a:pos x="56" y="29"/>
              </a:cxn>
              <a:cxn ang="0">
                <a:pos x="47" y="44"/>
              </a:cxn>
              <a:cxn ang="0">
                <a:pos x="30" y="57"/>
              </a:cxn>
              <a:cxn ang="0">
                <a:pos x="25" y="81"/>
              </a:cxn>
              <a:cxn ang="0">
                <a:pos x="8" y="103"/>
              </a:cxn>
              <a:cxn ang="0">
                <a:pos x="9" y="130"/>
              </a:cxn>
              <a:cxn ang="0">
                <a:pos x="1" y="167"/>
              </a:cxn>
              <a:cxn ang="0">
                <a:pos x="22" y="207"/>
              </a:cxn>
              <a:cxn ang="0">
                <a:pos x="29" y="233"/>
              </a:cxn>
              <a:cxn ang="0">
                <a:pos x="50" y="246"/>
              </a:cxn>
              <a:cxn ang="0">
                <a:pos x="58" y="262"/>
              </a:cxn>
              <a:cxn ang="0">
                <a:pos x="84" y="273"/>
              </a:cxn>
              <a:cxn ang="0">
                <a:pos x="90" y="272"/>
              </a:cxn>
              <a:cxn ang="0">
                <a:pos x="114" y="280"/>
              </a:cxn>
              <a:cxn ang="0">
                <a:pos x="146" y="260"/>
              </a:cxn>
              <a:cxn ang="0">
                <a:pos x="159" y="274"/>
              </a:cxn>
              <a:cxn ang="0">
                <a:pos x="175" y="279"/>
              </a:cxn>
              <a:cxn ang="0">
                <a:pos x="196" y="272"/>
              </a:cxn>
              <a:cxn ang="0">
                <a:pos x="203" y="273"/>
              </a:cxn>
              <a:cxn ang="0">
                <a:pos x="225" y="265"/>
              </a:cxn>
              <a:cxn ang="0">
                <a:pos x="237" y="246"/>
              </a:cxn>
              <a:cxn ang="0">
                <a:pos x="257" y="233"/>
              </a:cxn>
              <a:cxn ang="0">
                <a:pos x="265" y="207"/>
              </a:cxn>
              <a:cxn ang="0">
                <a:pos x="286" y="167"/>
              </a:cxn>
              <a:cxn ang="0">
                <a:pos x="277" y="130"/>
              </a:cxn>
            </a:cxnLst>
            <a:rect l="0" t="0" r="r" b="b"/>
            <a:pathLst>
              <a:path w="287" h="280">
                <a:moveTo>
                  <a:pt x="277" y="130"/>
                </a:moveTo>
                <a:cubicBezTo>
                  <a:pt x="281" y="122"/>
                  <a:pt x="281" y="112"/>
                  <a:pt x="278" y="103"/>
                </a:cubicBezTo>
                <a:cubicBezTo>
                  <a:pt x="275" y="93"/>
                  <a:pt x="269" y="85"/>
                  <a:pt x="261" y="81"/>
                </a:cubicBezTo>
                <a:cubicBezTo>
                  <a:pt x="262" y="73"/>
                  <a:pt x="261" y="64"/>
                  <a:pt x="256" y="57"/>
                </a:cubicBezTo>
                <a:cubicBezTo>
                  <a:pt x="252" y="51"/>
                  <a:pt x="246" y="46"/>
                  <a:pt x="239" y="44"/>
                </a:cubicBezTo>
                <a:cubicBezTo>
                  <a:pt x="238" y="38"/>
                  <a:pt x="235" y="33"/>
                  <a:pt x="231" y="29"/>
                </a:cubicBezTo>
                <a:cubicBezTo>
                  <a:pt x="225" y="22"/>
                  <a:pt x="217" y="19"/>
                  <a:pt x="209" y="18"/>
                </a:cubicBezTo>
                <a:cubicBezTo>
                  <a:pt x="201" y="7"/>
                  <a:pt x="187" y="0"/>
                  <a:pt x="171" y="0"/>
                </a:cubicBezTo>
                <a:cubicBezTo>
                  <a:pt x="164" y="0"/>
                  <a:pt x="158" y="1"/>
                  <a:pt x="152" y="4"/>
                </a:cubicBezTo>
                <a:cubicBezTo>
                  <a:pt x="146" y="7"/>
                  <a:pt x="142" y="10"/>
                  <a:pt x="139" y="14"/>
                </a:cubicBezTo>
                <a:cubicBezTo>
                  <a:pt x="137" y="12"/>
                  <a:pt x="135" y="11"/>
                  <a:pt x="133" y="9"/>
                </a:cubicBezTo>
                <a:cubicBezTo>
                  <a:pt x="127" y="4"/>
                  <a:pt x="120" y="2"/>
                  <a:pt x="112" y="2"/>
                </a:cubicBezTo>
                <a:cubicBezTo>
                  <a:pt x="100" y="2"/>
                  <a:pt x="89" y="8"/>
                  <a:pt x="79" y="18"/>
                </a:cubicBezTo>
                <a:cubicBezTo>
                  <a:pt x="71" y="18"/>
                  <a:pt x="62" y="22"/>
                  <a:pt x="56" y="29"/>
                </a:cubicBezTo>
                <a:cubicBezTo>
                  <a:pt x="52" y="33"/>
                  <a:pt x="49" y="38"/>
                  <a:pt x="47" y="44"/>
                </a:cubicBezTo>
                <a:cubicBezTo>
                  <a:pt x="40" y="46"/>
                  <a:pt x="34" y="51"/>
                  <a:pt x="30" y="57"/>
                </a:cubicBezTo>
                <a:cubicBezTo>
                  <a:pt x="26" y="64"/>
                  <a:pt x="24" y="73"/>
                  <a:pt x="25" y="81"/>
                </a:cubicBezTo>
                <a:cubicBezTo>
                  <a:pt x="17" y="85"/>
                  <a:pt x="11" y="93"/>
                  <a:pt x="8" y="103"/>
                </a:cubicBezTo>
                <a:cubicBezTo>
                  <a:pt x="5" y="112"/>
                  <a:pt x="6" y="122"/>
                  <a:pt x="9" y="130"/>
                </a:cubicBezTo>
                <a:cubicBezTo>
                  <a:pt x="0" y="143"/>
                  <a:pt x="0" y="161"/>
                  <a:pt x="1" y="167"/>
                </a:cubicBezTo>
                <a:cubicBezTo>
                  <a:pt x="2" y="185"/>
                  <a:pt x="10" y="199"/>
                  <a:pt x="22" y="207"/>
                </a:cubicBezTo>
                <a:cubicBezTo>
                  <a:pt x="21" y="216"/>
                  <a:pt x="24" y="225"/>
                  <a:pt x="29" y="233"/>
                </a:cubicBezTo>
                <a:cubicBezTo>
                  <a:pt x="35" y="240"/>
                  <a:pt x="42" y="245"/>
                  <a:pt x="50" y="246"/>
                </a:cubicBezTo>
                <a:cubicBezTo>
                  <a:pt x="51" y="252"/>
                  <a:pt x="54" y="258"/>
                  <a:pt x="58" y="262"/>
                </a:cubicBezTo>
                <a:cubicBezTo>
                  <a:pt x="65" y="269"/>
                  <a:pt x="74" y="273"/>
                  <a:pt x="84" y="273"/>
                </a:cubicBezTo>
                <a:cubicBezTo>
                  <a:pt x="86" y="273"/>
                  <a:pt x="88" y="273"/>
                  <a:pt x="90" y="272"/>
                </a:cubicBezTo>
                <a:cubicBezTo>
                  <a:pt x="98" y="278"/>
                  <a:pt x="106" y="280"/>
                  <a:pt x="114" y="280"/>
                </a:cubicBezTo>
                <a:cubicBezTo>
                  <a:pt x="127" y="280"/>
                  <a:pt x="139" y="273"/>
                  <a:pt x="146" y="260"/>
                </a:cubicBezTo>
                <a:cubicBezTo>
                  <a:pt x="149" y="266"/>
                  <a:pt x="153" y="271"/>
                  <a:pt x="159" y="274"/>
                </a:cubicBezTo>
                <a:cubicBezTo>
                  <a:pt x="164" y="277"/>
                  <a:pt x="169" y="279"/>
                  <a:pt x="175" y="279"/>
                </a:cubicBezTo>
                <a:cubicBezTo>
                  <a:pt x="183" y="279"/>
                  <a:pt x="190" y="277"/>
                  <a:pt x="196" y="272"/>
                </a:cubicBezTo>
                <a:cubicBezTo>
                  <a:pt x="198" y="273"/>
                  <a:pt x="201" y="273"/>
                  <a:pt x="203" y="273"/>
                </a:cubicBezTo>
                <a:cubicBezTo>
                  <a:pt x="211" y="273"/>
                  <a:pt x="219" y="270"/>
                  <a:pt x="225" y="265"/>
                </a:cubicBezTo>
                <a:cubicBezTo>
                  <a:pt x="231" y="260"/>
                  <a:pt x="235" y="254"/>
                  <a:pt x="237" y="246"/>
                </a:cubicBezTo>
                <a:cubicBezTo>
                  <a:pt x="245" y="245"/>
                  <a:pt x="252" y="240"/>
                  <a:pt x="257" y="233"/>
                </a:cubicBezTo>
                <a:cubicBezTo>
                  <a:pt x="263" y="225"/>
                  <a:pt x="265" y="216"/>
                  <a:pt x="265" y="207"/>
                </a:cubicBezTo>
                <a:cubicBezTo>
                  <a:pt x="276" y="199"/>
                  <a:pt x="284" y="185"/>
                  <a:pt x="286" y="167"/>
                </a:cubicBezTo>
                <a:cubicBezTo>
                  <a:pt x="287" y="156"/>
                  <a:pt x="285" y="141"/>
                  <a:pt x="277" y="130"/>
                </a:cubicBezTo>
                <a:close/>
              </a:path>
            </a:pathLst>
          </a:custGeom>
          <a:solidFill>
            <a:srgbClr val="DADDE3"/>
          </a:solidFill>
          <a:ln w="9525">
            <a:noFill/>
            <a:round/>
          </a:ln>
        </p:spPr>
        <p:txBody>
          <a:bodyPr/>
          <a:lstStyle/>
          <a:p>
            <a:pPr eaLnBrk="1" fontAlgn="auto" hangingPunct="1">
              <a:spcBef>
                <a:spcPts val="0"/>
              </a:spcBef>
              <a:spcAft>
                <a:spcPts val="0"/>
              </a:spcAft>
              <a:defRPr/>
            </a:pPr>
            <a:endParaRPr lang="en-US" kern="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6"/>
          <p:cNvSpPr>
            <a:spLocks noEditPoints="1"/>
          </p:cNvSpPr>
          <p:nvPr/>
        </p:nvSpPr>
        <p:spPr bwMode="auto">
          <a:xfrm>
            <a:off x="4792663" y="2487613"/>
            <a:ext cx="2613025" cy="2759075"/>
          </a:xfrm>
          <a:custGeom>
            <a:avLst/>
            <a:gdLst/>
            <a:ahLst/>
            <a:cxnLst>
              <a:cxn ang="0">
                <a:pos x="124" y="67"/>
              </a:cxn>
              <a:cxn ang="0">
                <a:pos x="124" y="212"/>
              </a:cxn>
              <a:cxn ang="0">
                <a:pos x="23" y="197"/>
              </a:cxn>
              <a:cxn ang="0">
                <a:pos x="27" y="81"/>
              </a:cxn>
              <a:cxn ang="0">
                <a:pos x="150" y="13"/>
              </a:cxn>
              <a:cxn ang="0">
                <a:pos x="151" y="135"/>
              </a:cxn>
              <a:cxn ang="0">
                <a:pos x="187" y="88"/>
              </a:cxn>
              <a:cxn ang="0">
                <a:pos x="160" y="72"/>
              </a:cxn>
              <a:cxn ang="0">
                <a:pos x="178" y="75"/>
              </a:cxn>
              <a:cxn ang="0">
                <a:pos x="150" y="13"/>
              </a:cxn>
              <a:cxn ang="0">
                <a:pos x="158" y="255"/>
              </a:cxn>
              <a:cxn ang="0">
                <a:pos x="211" y="225"/>
              </a:cxn>
              <a:cxn ang="0">
                <a:pos x="252" y="131"/>
              </a:cxn>
              <a:cxn ang="0">
                <a:pos x="220" y="166"/>
              </a:cxn>
              <a:cxn ang="0">
                <a:pos x="214" y="192"/>
              </a:cxn>
              <a:cxn ang="0">
                <a:pos x="211" y="147"/>
              </a:cxn>
              <a:cxn ang="0">
                <a:pos x="171" y="133"/>
              </a:cxn>
              <a:cxn ang="0">
                <a:pos x="188" y="236"/>
              </a:cxn>
              <a:cxn ang="0">
                <a:pos x="160" y="214"/>
              </a:cxn>
              <a:cxn ang="0">
                <a:pos x="154" y="141"/>
              </a:cxn>
              <a:cxn ang="0">
                <a:pos x="237" y="128"/>
              </a:cxn>
              <a:cxn ang="0">
                <a:pos x="211" y="63"/>
              </a:cxn>
              <a:cxn ang="0">
                <a:pos x="195" y="23"/>
              </a:cxn>
              <a:cxn ang="0">
                <a:pos x="144" y="91"/>
              </a:cxn>
              <a:cxn ang="0">
                <a:pos x="143" y="234"/>
              </a:cxn>
              <a:cxn ang="0">
                <a:pos x="210" y="253"/>
              </a:cxn>
              <a:cxn ang="0">
                <a:pos x="267" y="161"/>
              </a:cxn>
              <a:cxn ang="0">
                <a:pos x="222" y="46"/>
              </a:cxn>
              <a:cxn ang="0">
                <a:pos x="90" y="120"/>
              </a:cxn>
              <a:cxn ang="0">
                <a:pos x="96" y="119"/>
              </a:cxn>
              <a:cxn ang="0">
                <a:pos x="92" y="126"/>
              </a:cxn>
              <a:cxn ang="0">
                <a:pos x="52" y="139"/>
              </a:cxn>
              <a:cxn ang="0">
                <a:pos x="118" y="163"/>
              </a:cxn>
              <a:cxn ang="0">
                <a:pos x="115" y="17"/>
              </a:cxn>
              <a:cxn ang="0">
                <a:pos x="97" y="56"/>
              </a:cxn>
              <a:cxn ang="0">
                <a:pos x="111" y="40"/>
              </a:cxn>
              <a:cxn ang="0">
                <a:pos x="79" y="76"/>
              </a:cxn>
              <a:cxn ang="0">
                <a:pos x="98" y="171"/>
              </a:cxn>
              <a:cxn ang="0">
                <a:pos x="97" y="195"/>
              </a:cxn>
              <a:cxn ang="0">
                <a:pos x="94" y="237"/>
              </a:cxn>
              <a:cxn ang="0">
                <a:pos x="77" y="162"/>
              </a:cxn>
              <a:cxn ang="0">
                <a:pos x="8" y="161"/>
              </a:cxn>
              <a:cxn ang="0">
                <a:pos x="85" y="249"/>
              </a:cxn>
              <a:cxn ang="0">
                <a:pos x="98" y="171"/>
              </a:cxn>
              <a:cxn ang="0">
                <a:pos x="62" y="99"/>
              </a:cxn>
              <a:cxn ang="0">
                <a:pos x="38" y="86"/>
              </a:cxn>
            </a:cxnLst>
            <a:rect l="0" t="0" r="r" b="b"/>
            <a:pathLst>
              <a:path w="269" h="284">
                <a:moveTo>
                  <a:pt x="74" y="23"/>
                </a:moveTo>
                <a:cubicBezTo>
                  <a:pt x="85" y="9"/>
                  <a:pt x="103" y="0"/>
                  <a:pt x="119" y="12"/>
                </a:cubicBezTo>
                <a:cubicBezTo>
                  <a:pt x="136" y="25"/>
                  <a:pt x="135" y="50"/>
                  <a:pt x="124" y="67"/>
                </a:cubicBezTo>
                <a:cubicBezTo>
                  <a:pt x="135" y="81"/>
                  <a:pt x="134" y="105"/>
                  <a:pt x="121" y="117"/>
                </a:cubicBezTo>
                <a:cubicBezTo>
                  <a:pt x="132" y="130"/>
                  <a:pt x="133" y="153"/>
                  <a:pt x="123" y="167"/>
                </a:cubicBezTo>
                <a:cubicBezTo>
                  <a:pt x="135" y="179"/>
                  <a:pt x="135" y="200"/>
                  <a:pt x="124" y="212"/>
                </a:cubicBezTo>
                <a:cubicBezTo>
                  <a:pt x="149" y="245"/>
                  <a:pt x="113" y="284"/>
                  <a:pt x="84" y="257"/>
                </a:cubicBezTo>
                <a:cubicBezTo>
                  <a:pt x="67" y="263"/>
                  <a:pt x="49" y="251"/>
                  <a:pt x="49" y="233"/>
                </a:cubicBezTo>
                <a:cubicBezTo>
                  <a:pt x="31" y="233"/>
                  <a:pt x="18" y="215"/>
                  <a:pt x="23" y="197"/>
                </a:cubicBezTo>
                <a:cubicBezTo>
                  <a:pt x="9" y="191"/>
                  <a:pt x="2" y="176"/>
                  <a:pt x="1" y="161"/>
                </a:cubicBezTo>
                <a:cubicBezTo>
                  <a:pt x="0" y="149"/>
                  <a:pt x="3" y="134"/>
                  <a:pt x="12" y="126"/>
                </a:cubicBezTo>
                <a:cubicBezTo>
                  <a:pt x="0" y="111"/>
                  <a:pt x="9" y="86"/>
                  <a:pt x="27" y="81"/>
                </a:cubicBezTo>
                <a:cubicBezTo>
                  <a:pt x="21" y="66"/>
                  <a:pt x="30" y="47"/>
                  <a:pt x="47" y="46"/>
                </a:cubicBezTo>
                <a:cubicBezTo>
                  <a:pt x="46" y="33"/>
                  <a:pt x="61" y="20"/>
                  <a:pt x="74" y="23"/>
                </a:cubicBezTo>
                <a:close/>
                <a:moveTo>
                  <a:pt x="150" y="13"/>
                </a:moveTo>
                <a:cubicBezTo>
                  <a:pt x="132" y="21"/>
                  <a:pt x="147" y="40"/>
                  <a:pt x="155" y="49"/>
                </a:cubicBezTo>
                <a:cubicBezTo>
                  <a:pt x="135" y="59"/>
                  <a:pt x="137" y="80"/>
                  <a:pt x="156" y="91"/>
                </a:cubicBezTo>
                <a:cubicBezTo>
                  <a:pt x="140" y="101"/>
                  <a:pt x="133" y="124"/>
                  <a:pt x="151" y="135"/>
                </a:cubicBezTo>
                <a:cubicBezTo>
                  <a:pt x="155" y="133"/>
                  <a:pt x="160" y="132"/>
                  <a:pt x="164" y="132"/>
                </a:cubicBezTo>
                <a:cubicBezTo>
                  <a:pt x="164" y="120"/>
                  <a:pt x="171" y="111"/>
                  <a:pt x="183" y="108"/>
                </a:cubicBezTo>
                <a:cubicBezTo>
                  <a:pt x="181" y="101"/>
                  <a:pt x="183" y="94"/>
                  <a:pt x="187" y="88"/>
                </a:cubicBezTo>
                <a:cubicBezTo>
                  <a:pt x="182" y="87"/>
                  <a:pt x="177" y="84"/>
                  <a:pt x="173" y="78"/>
                </a:cubicBezTo>
                <a:cubicBezTo>
                  <a:pt x="168" y="81"/>
                  <a:pt x="162" y="81"/>
                  <a:pt x="157" y="78"/>
                </a:cubicBezTo>
                <a:cubicBezTo>
                  <a:pt x="160" y="72"/>
                  <a:pt x="160" y="72"/>
                  <a:pt x="160" y="72"/>
                </a:cubicBezTo>
                <a:cubicBezTo>
                  <a:pt x="167" y="77"/>
                  <a:pt x="180" y="69"/>
                  <a:pt x="179" y="60"/>
                </a:cubicBezTo>
                <a:cubicBezTo>
                  <a:pt x="185" y="59"/>
                  <a:pt x="185" y="59"/>
                  <a:pt x="185" y="59"/>
                </a:cubicBezTo>
                <a:cubicBezTo>
                  <a:pt x="186" y="65"/>
                  <a:pt x="183" y="71"/>
                  <a:pt x="178" y="75"/>
                </a:cubicBezTo>
                <a:cubicBezTo>
                  <a:pt x="188" y="88"/>
                  <a:pt x="211" y="82"/>
                  <a:pt x="204" y="59"/>
                </a:cubicBezTo>
                <a:cubicBezTo>
                  <a:pt x="229" y="47"/>
                  <a:pt x="206" y="22"/>
                  <a:pt x="191" y="32"/>
                </a:cubicBezTo>
                <a:cubicBezTo>
                  <a:pt x="189" y="15"/>
                  <a:pt x="166" y="6"/>
                  <a:pt x="150" y="13"/>
                </a:cubicBezTo>
                <a:close/>
                <a:moveTo>
                  <a:pt x="155" y="192"/>
                </a:moveTo>
                <a:cubicBezTo>
                  <a:pt x="136" y="197"/>
                  <a:pt x="135" y="223"/>
                  <a:pt x="151" y="231"/>
                </a:cubicBezTo>
                <a:cubicBezTo>
                  <a:pt x="148" y="241"/>
                  <a:pt x="149" y="250"/>
                  <a:pt x="158" y="255"/>
                </a:cubicBezTo>
                <a:cubicBezTo>
                  <a:pt x="168" y="261"/>
                  <a:pt x="176" y="256"/>
                  <a:pt x="183" y="249"/>
                </a:cubicBezTo>
                <a:cubicBezTo>
                  <a:pt x="191" y="253"/>
                  <a:pt x="199" y="253"/>
                  <a:pt x="206" y="248"/>
                </a:cubicBezTo>
                <a:cubicBezTo>
                  <a:pt x="214" y="241"/>
                  <a:pt x="213" y="234"/>
                  <a:pt x="211" y="225"/>
                </a:cubicBezTo>
                <a:cubicBezTo>
                  <a:pt x="230" y="232"/>
                  <a:pt x="246" y="212"/>
                  <a:pt x="237" y="194"/>
                </a:cubicBezTo>
                <a:cubicBezTo>
                  <a:pt x="253" y="188"/>
                  <a:pt x="259" y="177"/>
                  <a:pt x="261" y="161"/>
                </a:cubicBezTo>
                <a:cubicBezTo>
                  <a:pt x="262" y="151"/>
                  <a:pt x="260" y="137"/>
                  <a:pt x="252" y="131"/>
                </a:cubicBezTo>
                <a:cubicBezTo>
                  <a:pt x="248" y="133"/>
                  <a:pt x="245" y="134"/>
                  <a:pt x="241" y="135"/>
                </a:cubicBezTo>
                <a:cubicBezTo>
                  <a:pt x="236" y="144"/>
                  <a:pt x="228" y="150"/>
                  <a:pt x="218" y="149"/>
                </a:cubicBezTo>
                <a:cubicBezTo>
                  <a:pt x="216" y="154"/>
                  <a:pt x="217" y="161"/>
                  <a:pt x="220" y="166"/>
                </a:cubicBezTo>
                <a:cubicBezTo>
                  <a:pt x="226" y="163"/>
                  <a:pt x="234" y="165"/>
                  <a:pt x="241" y="169"/>
                </a:cubicBezTo>
                <a:cubicBezTo>
                  <a:pt x="237" y="174"/>
                  <a:pt x="237" y="174"/>
                  <a:pt x="237" y="174"/>
                </a:cubicBezTo>
                <a:cubicBezTo>
                  <a:pt x="224" y="166"/>
                  <a:pt x="212" y="176"/>
                  <a:pt x="214" y="192"/>
                </a:cubicBezTo>
                <a:cubicBezTo>
                  <a:pt x="208" y="192"/>
                  <a:pt x="208" y="192"/>
                  <a:pt x="208" y="192"/>
                </a:cubicBezTo>
                <a:cubicBezTo>
                  <a:pt x="207" y="184"/>
                  <a:pt x="208" y="176"/>
                  <a:pt x="214" y="170"/>
                </a:cubicBezTo>
                <a:cubicBezTo>
                  <a:pt x="210" y="163"/>
                  <a:pt x="210" y="154"/>
                  <a:pt x="211" y="147"/>
                </a:cubicBezTo>
                <a:cubicBezTo>
                  <a:pt x="202" y="143"/>
                  <a:pt x="197" y="134"/>
                  <a:pt x="198" y="124"/>
                </a:cubicBezTo>
                <a:cubicBezTo>
                  <a:pt x="192" y="123"/>
                  <a:pt x="188" y="119"/>
                  <a:pt x="185" y="114"/>
                </a:cubicBezTo>
                <a:cubicBezTo>
                  <a:pt x="175" y="116"/>
                  <a:pt x="170" y="124"/>
                  <a:pt x="171" y="133"/>
                </a:cubicBezTo>
                <a:cubicBezTo>
                  <a:pt x="189" y="140"/>
                  <a:pt x="193" y="161"/>
                  <a:pt x="182" y="176"/>
                </a:cubicBezTo>
                <a:cubicBezTo>
                  <a:pt x="195" y="186"/>
                  <a:pt x="195" y="206"/>
                  <a:pt x="184" y="218"/>
                </a:cubicBezTo>
                <a:cubicBezTo>
                  <a:pt x="189" y="223"/>
                  <a:pt x="190" y="230"/>
                  <a:pt x="188" y="236"/>
                </a:cubicBezTo>
                <a:cubicBezTo>
                  <a:pt x="182" y="234"/>
                  <a:pt x="182" y="234"/>
                  <a:pt x="182" y="234"/>
                </a:cubicBezTo>
                <a:cubicBezTo>
                  <a:pt x="185" y="221"/>
                  <a:pt x="173" y="216"/>
                  <a:pt x="163" y="220"/>
                </a:cubicBezTo>
                <a:cubicBezTo>
                  <a:pt x="160" y="214"/>
                  <a:pt x="160" y="214"/>
                  <a:pt x="160" y="214"/>
                </a:cubicBezTo>
                <a:cubicBezTo>
                  <a:pt x="166" y="212"/>
                  <a:pt x="173" y="211"/>
                  <a:pt x="179" y="214"/>
                </a:cubicBezTo>
                <a:cubicBezTo>
                  <a:pt x="191" y="203"/>
                  <a:pt x="185" y="182"/>
                  <a:pt x="171" y="179"/>
                </a:cubicBezTo>
                <a:cubicBezTo>
                  <a:pt x="195" y="157"/>
                  <a:pt x="173" y="131"/>
                  <a:pt x="154" y="141"/>
                </a:cubicBezTo>
                <a:cubicBezTo>
                  <a:pt x="135" y="152"/>
                  <a:pt x="139" y="182"/>
                  <a:pt x="155" y="192"/>
                </a:cubicBezTo>
                <a:close/>
                <a:moveTo>
                  <a:pt x="231" y="86"/>
                </a:moveTo>
                <a:cubicBezTo>
                  <a:pt x="262" y="88"/>
                  <a:pt x="262" y="128"/>
                  <a:pt x="237" y="128"/>
                </a:cubicBezTo>
                <a:cubicBezTo>
                  <a:pt x="227" y="152"/>
                  <a:pt x="202" y="144"/>
                  <a:pt x="204" y="119"/>
                </a:cubicBezTo>
                <a:cubicBezTo>
                  <a:pt x="187" y="115"/>
                  <a:pt x="183" y="100"/>
                  <a:pt x="196" y="88"/>
                </a:cubicBezTo>
                <a:cubicBezTo>
                  <a:pt x="207" y="85"/>
                  <a:pt x="214" y="74"/>
                  <a:pt x="211" y="63"/>
                </a:cubicBezTo>
                <a:cubicBezTo>
                  <a:pt x="215" y="60"/>
                  <a:pt x="218" y="57"/>
                  <a:pt x="220" y="53"/>
                </a:cubicBezTo>
                <a:cubicBezTo>
                  <a:pt x="238" y="53"/>
                  <a:pt x="241" y="76"/>
                  <a:pt x="231" y="86"/>
                </a:cubicBezTo>
                <a:close/>
                <a:moveTo>
                  <a:pt x="195" y="23"/>
                </a:moveTo>
                <a:cubicBezTo>
                  <a:pt x="188" y="6"/>
                  <a:pt x="163" y="0"/>
                  <a:pt x="147" y="7"/>
                </a:cubicBezTo>
                <a:cubicBezTo>
                  <a:pt x="128" y="16"/>
                  <a:pt x="134" y="34"/>
                  <a:pt x="145" y="47"/>
                </a:cubicBezTo>
                <a:cubicBezTo>
                  <a:pt x="132" y="57"/>
                  <a:pt x="132" y="80"/>
                  <a:pt x="144" y="91"/>
                </a:cubicBezTo>
                <a:cubicBezTo>
                  <a:pt x="131" y="103"/>
                  <a:pt x="131" y="128"/>
                  <a:pt x="145" y="139"/>
                </a:cubicBezTo>
                <a:cubicBezTo>
                  <a:pt x="131" y="152"/>
                  <a:pt x="131" y="177"/>
                  <a:pt x="143" y="190"/>
                </a:cubicBezTo>
                <a:cubicBezTo>
                  <a:pt x="131" y="200"/>
                  <a:pt x="131" y="225"/>
                  <a:pt x="143" y="234"/>
                </a:cubicBezTo>
                <a:cubicBezTo>
                  <a:pt x="141" y="245"/>
                  <a:pt x="145" y="255"/>
                  <a:pt x="154" y="261"/>
                </a:cubicBezTo>
                <a:cubicBezTo>
                  <a:pt x="165" y="267"/>
                  <a:pt x="176" y="265"/>
                  <a:pt x="185" y="257"/>
                </a:cubicBezTo>
                <a:cubicBezTo>
                  <a:pt x="193" y="260"/>
                  <a:pt x="203" y="259"/>
                  <a:pt x="210" y="253"/>
                </a:cubicBezTo>
                <a:cubicBezTo>
                  <a:pt x="216" y="248"/>
                  <a:pt x="219" y="241"/>
                  <a:pt x="219" y="233"/>
                </a:cubicBezTo>
                <a:cubicBezTo>
                  <a:pt x="237" y="233"/>
                  <a:pt x="250" y="215"/>
                  <a:pt x="245" y="197"/>
                </a:cubicBezTo>
                <a:cubicBezTo>
                  <a:pt x="259" y="191"/>
                  <a:pt x="266" y="176"/>
                  <a:pt x="267" y="161"/>
                </a:cubicBezTo>
                <a:cubicBezTo>
                  <a:pt x="268" y="149"/>
                  <a:pt x="266" y="134"/>
                  <a:pt x="256" y="126"/>
                </a:cubicBezTo>
                <a:cubicBezTo>
                  <a:pt x="269" y="111"/>
                  <a:pt x="260" y="86"/>
                  <a:pt x="241" y="81"/>
                </a:cubicBezTo>
                <a:cubicBezTo>
                  <a:pt x="247" y="66"/>
                  <a:pt x="238" y="47"/>
                  <a:pt x="222" y="46"/>
                </a:cubicBezTo>
                <a:cubicBezTo>
                  <a:pt x="222" y="33"/>
                  <a:pt x="208" y="20"/>
                  <a:pt x="195" y="23"/>
                </a:cubicBezTo>
                <a:close/>
                <a:moveTo>
                  <a:pt x="70" y="116"/>
                </a:moveTo>
                <a:cubicBezTo>
                  <a:pt x="75" y="124"/>
                  <a:pt x="83" y="125"/>
                  <a:pt x="90" y="120"/>
                </a:cubicBezTo>
                <a:cubicBezTo>
                  <a:pt x="89" y="111"/>
                  <a:pt x="93" y="103"/>
                  <a:pt x="100" y="98"/>
                </a:cubicBezTo>
                <a:cubicBezTo>
                  <a:pt x="104" y="103"/>
                  <a:pt x="104" y="103"/>
                  <a:pt x="104" y="103"/>
                </a:cubicBezTo>
                <a:cubicBezTo>
                  <a:pt x="99" y="107"/>
                  <a:pt x="96" y="112"/>
                  <a:pt x="96" y="119"/>
                </a:cubicBezTo>
                <a:cubicBezTo>
                  <a:pt x="97" y="124"/>
                  <a:pt x="100" y="130"/>
                  <a:pt x="105" y="132"/>
                </a:cubicBezTo>
                <a:cubicBezTo>
                  <a:pt x="103" y="138"/>
                  <a:pt x="103" y="138"/>
                  <a:pt x="103" y="138"/>
                </a:cubicBezTo>
                <a:cubicBezTo>
                  <a:pt x="98" y="136"/>
                  <a:pt x="94" y="132"/>
                  <a:pt x="92" y="126"/>
                </a:cubicBezTo>
                <a:cubicBezTo>
                  <a:pt x="83" y="132"/>
                  <a:pt x="72" y="130"/>
                  <a:pt x="66" y="122"/>
                </a:cubicBezTo>
                <a:cubicBezTo>
                  <a:pt x="61" y="126"/>
                  <a:pt x="55" y="128"/>
                  <a:pt x="49" y="128"/>
                </a:cubicBezTo>
                <a:cubicBezTo>
                  <a:pt x="51" y="132"/>
                  <a:pt x="52" y="135"/>
                  <a:pt x="52" y="139"/>
                </a:cubicBezTo>
                <a:cubicBezTo>
                  <a:pt x="67" y="136"/>
                  <a:pt x="79" y="143"/>
                  <a:pt x="83" y="159"/>
                </a:cubicBezTo>
                <a:cubicBezTo>
                  <a:pt x="88" y="158"/>
                  <a:pt x="94" y="159"/>
                  <a:pt x="98" y="163"/>
                </a:cubicBezTo>
                <a:cubicBezTo>
                  <a:pt x="104" y="160"/>
                  <a:pt x="112" y="160"/>
                  <a:pt x="118" y="163"/>
                </a:cubicBezTo>
                <a:cubicBezTo>
                  <a:pt x="128" y="148"/>
                  <a:pt x="124" y="129"/>
                  <a:pt x="111" y="117"/>
                </a:cubicBezTo>
                <a:cubicBezTo>
                  <a:pt x="127" y="104"/>
                  <a:pt x="130" y="84"/>
                  <a:pt x="116" y="68"/>
                </a:cubicBezTo>
                <a:cubicBezTo>
                  <a:pt x="127" y="55"/>
                  <a:pt x="132" y="29"/>
                  <a:pt x="115" y="17"/>
                </a:cubicBezTo>
                <a:cubicBezTo>
                  <a:pt x="100" y="6"/>
                  <a:pt x="85" y="19"/>
                  <a:pt x="77" y="31"/>
                </a:cubicBezTo>
                <a:cubicBezTo>
                  <a:pt x="62" y="25"/>
                  <a:pt x="48" y="41"/>
                  <a:pt x="57" y="56"/>
                </a:cubicBezTo>
                <a:cubicBezTo>
                  <a:pt x="67" y="73"/>
                  <a:pt x="95" y="76"/>
                  <a:pt x="97" y="56"/>
                </a:cubicBezTo>
                <a:cubicBezTo>
                  <a:pt x="90" y="55"/>
                  <a:pt x="85" y="52"/>
                  <a:pt x="80" y="47"/>
                </a:cubicBezTo>
                <a:cubicBezTo>
                  <a:pt x="86" y="43"/>
                  <a:pt x="86" y="43"/>
                  <a:pt x="86" y="43"/>
                </a:cubicBezTo>
                <a:cubicBezTo>
                  <a:pt x="93" y="52"/>
                  <a:pt x="107" y="52"/>
                  <a:pt x="111" y="40"/>
                </a:cubicBezTo>
                <a:cubicBezTo>
                  <a:pt x="117" y="42"/>
                  <a:pt x="117" y="42"/>
                  <a:pt x="117" y="42"/>
                </a:cubicBezTo>
                <a:cubicBezTo>
                  <a:pt x="115" y="48"/>
                  <a:pt x="110" y="53"/>
                  <a:pt x="103" y="55"/>
                </a:cubicBezTo>
                <a:cubicBezTo>
                  <a:pt x="103" y="69"/>
                  <a:pt x="92" y="77"/>
                  <a:pt x="79" y="76"/>
                </a:cubicBezTo>
                <a:cubicBezTo>
                  <a:pt x="84" y="86"/>
                  <a:pt x="82" y="98"/>
                  <a:pt x="72" y="103"/>
                </a:cubicBezTo>
                <a:cubicBezTo>
                  <a:pt x="73" y="107"/>
                  <a:pt x="72" y="112"/>
                  <a:pt x="70" y="116"/>
                </a:cubicBezTo>
                <a:close/>
                <a:moveTo>
                  <a:pt x="98" y="171"/>
                </a:moveTo>
                <a:cubicBezTo>
                  <a:pt x="86" y="160"/>
                  <a:pt x="73" y="165"/>
                  <a:pt x="77" y="181"/>
                </a:cubicBezTo>
                <a:cubicBezTo>
                  <a:pt x="59" y="189"/>
                  <a:pt x="61" y="209"/>
                  <a:pt x="79" y="211"/>
                </a:cubicBezTo>
                <a:cubicBezTo>
                  <a:pt x="81" y="202"/>
                  <a:pt x="88" y="197"/>
                  <a:pt x="97" y="195"/>
                </a:cubicBezTo>
                <a:cubicBezTo>
                  <a:pt x="98" y="201"/>
                  <a:pt x="98" y="201"/>
                  <a:pt x="98" y="201"/>
                </a:cubicBezTo>
                <a:cubicBezTo>
                  <a:pt x="81" y="205"/>
                  <a:pt x="82" y="225"/>
                  <a:pt x="96" y="231"/>
                </a:cubicBezTo>
                <a:cubicBezTo>
                  <a:pt x="94" y="237"/>
                  <a:pt x="94" y="237"/>
                  <a:pt x="94" y="237"/>
                </a:cubicBezTo>
                <a:cubicBezTo>
                  <a:pt x="86" y="234"/>
                  <a:pt x="80" y="227"/>
                  <a:pt x="79" y="218"/>
                </a:cubicBezTo>
                <a:cubicBezTo>
                  <a:pt x="56" y="215"/>
                  <a:pt x="51" y="189"/>
                  <a:pt x="69" y="177"/>
                </a:cubicBezTo>
                <a:cubicBezTo>
                  <a:pt x="69" y="171"/>
                  <a:pt x="72" y="165"/>
                  <a:pt x="77" y="162"/>
                </a:cubicBezTo>
                <a:cubicBezTo>
                  <a:pt x="73" y="142"/>
                  <a:pt x="55" y="143"/>
                  <a:pt x="43" y="149"/>
                </a:cubicBezTo>
                <a:cubicBezTo>
                  <a:pt x="48" y="139"/>
                  <a:pt x="47" y="126"/>
                  <a:pt x="31" y="125"/>
                </a:cubicBezTo>
                <a:cubicBezTo>
                  <a:pt x="13" y="125"/>
                  <a:pt x="6" y="145"/>
                  <a:pt x="8" y="161"/>
                </a:cubicBezTo>
                <a:cubicBezTo>
                  <a:pt x="9" y="177"/>
                  <a:pt x="16" y="188"/>
                  <a:pt x="31" y="194"/>
                </a:cubicBezTo>
                <a:cubicBezTo>
                  <a:pt x="25" y="214"/>
                  <a:pt x="37" y="230"/>
                  <a:pt x="57" y="225"/>
                </a:cubicBezTo>
                <a:cubicBezTo>
                  <a:pt x="54" y="245"/>
                  <a:pt x="67" y="256"/>
                  <a:pt x="85" y="249"/>
                </a:cubicBezTo>
                <a:cubicBezTo>
                  <a:pt x="111" y="276"/>
                  <a:pt x="141" y="242"/>
                  <a:pt x="116" y="212"/>
                </a:cubicBezTo>
                <a:cubicBezTo>
                  <a:pt x="127" y="202"/>
                  <a:pt x="130" y="184"/>
                  <a:pt x="119" y="172"/>
                </a:cubicBezTo>
                <a:cubicBezTo>
                  <a:pt x="113" y="166"/>
                  <a:pt x="104" y="166"/>
                  <a:pt x="98" y="171"/>
                </a:cubicBezTo>
                <a:close/>
                <a:moveTo>
                  <a:pt x="18" y="122"/>
                </a:moveTo>
                <a:cubicBezTo>
                  <a:pt x="26" y="118"/>
                  <a:pt x="32" y="118"/>
                  <a:pt x="41" y="121"/>
                </a:cubicBezTo>
                <a:cubicBezTo>
                  <a:pt x="54" y="125"/>
                  <a:pt x="75" y="113"/>
                  <a:pt x="62" y="99"/>
                </a:cubicBezTo>
                <a:cubicBezTo>
                  <a:pt x="75" y="100"/>
                  <a:pt x="80" y="83"/>
                  <a:pt x="70" y="75"/>
                </a:cubicBezTo>
                <a:cubicBezTo>
                  <a:pt x="60" y="72"/>
                  <a:pt x="52" y="63"/>
                  <a:pt x="48" y="53"/>
                </a:cubicBezTo>
                <a:cubicBezTo>
                  <a:pt x="30" y="53"/>
                  <a:pt x="28" y="76"/>
                  <a:pt x="38" y="86"/>
                </a:cubicBezTo>
                <a:cubicBezTo>
                  <a:pt x="19" y="85"/>
                  <a:pt x="6" y="108"/>
                  <a:pt x="18" y="122"/>
                </a:cubicBezTo>
                <a:close/>
              </a:path>
            </a:pathLst>
          </a:custGeom>
          <a:solidFill>
            <a:srgbClr val="445469"/>
          </a:solidFill>
          <a:ln w="27" cap="flat">
            <a:noFill/>
            <a:prstDash val="solid"/>
            <a:miter lim="800000"/>
          </a:ln>
        </p:spPr>
        <p:txBody>
          <a:bodyPr/>
          <a:lstStyle/>
          <a:p>
            <a:pPr eaLnBrk="1" fontAlgn="auto" hangingPunct="1">
              <a:spcBef>
                <a:spcPts val="0"/>
              </a:spcBef>
              <a:spcAft>
                <a:spcPts val="0"/>
              </a:spcAft>
              <a:defRPr/>
            </a:pPr>
            <a:endParaRPr lang="en-US" kern="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3186113" y="1987550"/>
            <a:ext cx="900112" cy="900113"/>
            <a:chOff x="3186113" y="1987550"/>
            <a:chExt cx="900112" cy="900113"/>
          </a:xfrm>
        </p:grpSpPr>
        <p:sp>
          <p:nvSpPr>
            <p:cNvPr id="14" name="Oval 66"/>
            <p:cNvSpPr>
              <a:spLocks noChangeAspect="1"/>
            </p:cNvSpPr>
            <p:nvPr/>
          </p:nvSpPr>
          <p:spPr>
            <a:xfrm>
              <a:off x="3186113" y="1987550"/>
              <a:ext cx="900112" cy="900113"/>
            </a:xfrm>
            <a:prstGeom prst="ellipse">
              <a:avLst/>
            </a:prstGeom>
            <a:solidFill>
              <a:srgbClr val="A28982"/>
            </a:solidFill>
            <a:ln w="25400" cap="flat" cmpd="sng" algn="ctr">
              <a:noFill/>
              <a:prstDash val="solid"/>
              <a:miter lim="800000"/>
            </a:ln>
            <a:effectLst/>
          </p:spPr>
          <p:txBody>
            <a:bodyPr anchor="ctr"/>
            <a:lstStyle/>
            <a:p>
              <a:pPr algn="ctr" eaLnBrk="1" fontAlgn="auto" hangingPunct="1">
                <a:spcBef>
                  <a:spcPts val="0"/>
                </a:spcBef>
                <a:spcAft>
                  <a:spcPts val="0"/>
                </a:spcAft>
                <a:defRPr/>
              </a:pPr>
              <a:endParaRPr lang="id-ID"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34"/>
            <p:cNvSpPr>
              <a:spLocks noEditPoints="1"/>
            </p:cNvSpPr>
            <p:nvPr/>
          </p:nvSpPr>
          <p:spPr bwMode="auto">
            <a:xfrm>
              <a:off x="3420269" y="2254282"/>
              <a:ext cx="460375" cy="396875"/>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Freeform 35"/>
          <p:cNvSpPr/>
          <p:nvPr/>
        </p:nvSpPr>
        <p:spPr bwMode="auto">
          <a:xfrm>
            <a:off x="3463925" y="2327275"/>
            <a:ext cx="65088" cy="65088"/>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3" name="组合 52"/>
          <p:cNvGrpSpPr/>
          <p:nvPr/>
        </p:nvGrpSpPr>
        <p:grpSpPr>
          <a:xfrm>
            <a:off x="3186113" y="3246438"/>
            <a:ext cx="900112" cy="900112"/>
            <a:chOff x="3186113" y="3246438"/>
            <a:chExt cx="900112" cy="900112"/>
          </a:xfrm>
        </p:grpSpPr>
        <p:sp>
          <p:nvSpPr>
            <p:cNvPr id="16" name="Oval 72"/>
            <p:cNvSpPr>
              <a:spLocks noChangeAspect="1"/>
            </p:cNvSpPr>
            <p:nvPr/>
          </p:nvSpPr>
          <p:spPr>
            <a:xfrm>
              <a:off x="3186113" y="3246438"/>
              <a:ext cx="900112" cy="900112"/>
            </a:xfrm>
            <a:prstGeom prst="ellipse">
              <a:avLst/>
            </a:prstGeom>
            <a:solidFill>
              <a:srgbClr val="745C55"/>
            </a:solidFill>
            <a:ln w="25400" cap="flat" cmpd="sng" algn="ctr">
              <a:noFill/>
              <a:prstDash val="solid"/>
              <a:miter lim="800000"/>
            </a:ln>
            <a:effectLst/>
          </p:spPr>
          <p:txBody>
            <a:bodyPr anchor="ctr"/>
            <a:lstStyle/>
            <a:p>
              <a:pPr algn="ctr" eaLnBrk="1" fontAlgn="auto" hangingPunct="1">
                <a:spcBef>
                  <a:spcPts val="0"/>
                </a:spcBef>
                <a:spcAft>
                  <a:spcPts val="0"/>
                </a:spcAft>
                <a:defRPr/>
              </a:pPr>
              <a:endParaRPr lang="id-ID"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87"/>
            <p:cNvSpPr>
              <a:spLocks noEditPoints="1"/>
            </p:cNvSpPr>
            <p:nvPr/>
          </p:nvSpPr>
          <p:spPr bwMode="auto">
            <a:xfrm>
              <a:off x="3430588" y="3552825"/>
              <a:ext cx="414337" cy="311150"/>
            </a:xfrm>
            <a:custGeom>
              <a:avLst/>
              <a:gdLst>
                <a:gd name="T0" fmla="*/ 925 w 1124"/>
                <a:gd name="T1" fmla="*/ 21 h 843"/>
                <a:gd name="T2" fmla="*/ 249 w 1124"/>
                <a:gd name="T3" fmla="*/ 0 h 843"/>
                <a:gd name="T4" fmla="*/ 21 w 1124"/>
                <a:gd name="T5" fmla="*/ 199 h 843"/>
                <a:gd name="T6" fmla="*/ 18 w 1124"/>
                <a:gd name="T7" fmla="*/ 295 h 843"/>
                <a:gd name="T8" fmla="*/ 562 w 1124"/>
                <a:gd name="T9" fmla="*/ 843 h 843"/>
                <a:gd name="T10" fmla="*/ 1106 w 1124"/>
                <a:gd name="T11" fmla="*/ 295 h 843"/>
                <a:gd name="T12" fmla="*/ 1103 w 1124"/>
                <a:gd name="T13" fmla="*/ 199 h 843"/>
                <a:gd name="T14" fmla="*/ 484 w 1124"/>
                <a:gd name="T15" fmla="*/ 246 h 843"/>
                <a:gd name="T16" fmla="*/ 640 w 1124"/>
                <a:gd name="T17" fmla="*/ 246 h 843"/>
                <a:gd name="T18" fmla="*/ 685 w 1124"/>
                <a:gd name="T19" fmla="*/ 78 h 843"/>
                <a:gd name="T20" fmla="*/ 667 w 1124"/>
                <a:gd name="T21" fmla="*/ 223 h 843"/>
                <a:gd name="T22" fmla="*/ 457 w 1124"/>
                <a:gd name="T23" fmla="*/ 223 h 843"/>
                <a:gd name="T24" fmla="*/ 439 w 1124"/>
                <a:gd name="T25" fmla="*/ 78 h 843"/>
                <a:gd name="T26" fmla="*/ 457 w 1124"/>
                <a:gd name="T27" fmla="*/ 223 h 843"/>
                <a:gd name="T28" fmla="*/ 562 w 1124"/>
                <a:gd name="T29" fmla="*/ 718 h 843"/>
                <a:gd name="T30" fmla="*/ 649 w 1124"/>
                <a:gd name="T31" fmla="*/ 281 h 843"/>
                <a:gd name="T32" fmla="*/ 858 w 1124"/>
                <a:gd name="T33" fmla="*/ 281 h 843"/>
                <a:gd name="T34" fmla="*/ 685 w 1124"/>
                <a:gd name="T35" fmla="*/ 281 h 843"/>
                <a:gd name="T36" fmla="*/ 781 w 1124"/>
                <a:gd name="T37" fmla="*/ 174 h 843"/>
                <a:gd name="T38" fmla="*/ 695 w 1124"/>
                <a:gd name="T39" fmla="*/ 246 h 843"/>
                <a:gd name="T40" fmla="*/ 851 w 1124"/>
                <a:gd name="T41" fmla="*/ 70 h 843"/>
                <a:gd name="T42" fmla="*/ 727 w 1124"/>
                <a:gd name="T43" fmla="*/ 70 h 843"/>
                <a:gd name="T44" fmla="*/ 484 w 1124"/>
                <a:gd name="T45" fmla="*/ 70 h 843"/>
                <a:gd name="T46" fmla="*/ 562 w 1124"/>
                <a:gd name="T47" fmla="*/ 135 h 843"/>
                <a:gd name="T48" fmla="*/ 273 w 1124"/>
                <a:gd name="T49" fmla="*/ 70 h 843"/>
                <a:gd name="T50" fmla="*/ 341 w 1124"/>
                <a:gd name="T51" fmla="*/ 126 h 843"/>
                <a:gd name="T52" fmla="*/ 429 w 1124"/>
                <a:gd name="T53" fmla="*/ 246 h 843"/>
                <a:gd name="T54" fmla="*/ 343 w 1124"/>
                <a:gd name="T55" fmla="*/ 174 h 843"/>
                <a:gd name="T56" fmla="*/ 525 w 1124"/>
                <a:gd name="T57" fmla="*/ 712 h 843"/>
                <a:gd name="T58" fmla="*/ 439 w 1124"/>
                <a:gd name="T59" fmla="*/ 281 h 843"/>
                <a:gd name="T60" fmla="*/ 101 w 1124"/>
                <a:gd name="T61" fmla="*/ 281 h 843"/>
                <a:gd name="T62" fmla="*/ 446 w 1124"/>
                <a:gd name="T63" fmla="*/ 649 h 843"/>
                <a:gd name="T64" fmla="*/ 1023 w 1124"/>
                <a:gd name="T65" fmla="*/ 281 h 843"/>
                <a:gd name="T66" fmla="*/ 899 w 1124"/>
                <a:gd name="T67" fmla="*/ 281 h 843"/>
                <a:gd name="T68" fmla="*/ 808 w 1124"/>
                <a:gd name="T69" fmla="*/ 151 h 843"/>
                <a:gd name="T70" fmla="*/ 1051 w 1124"/>
                <a:gd name="T71" fmla="*/ 246 h 843"/>
                <a:gd name="T72" fmla="*/ 235 w 1124"/>
                <a:gd name="T73" fmla="*/ 84 h 843"/>
                <a:gd name="T74" fmla="*/ 221 w 1124"/>
                <a:gd name="T75" fmla="*/ 246 h 843"/>
                <a:gd name="T76" fmla="*/ 235 w 1124"/>
                <a:gd name="T77" fmla="*/ 8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4" h="843">
                  <a:moveTo>
                    <a:pt x="1103" y="199"/>
                  </a:moveTo>
                  <a:cubicBezTo>
                    <a:pt x="925" y="21"/>
                    <a:pt x="925" y="21"/>
                    <a:pt x="925" y="21"/>
                  </a:cubicBezTo>
                  <a:cubicBezTo>
                    <a:pt x="912" y="7"/>
                    <a:pt x="894" y="0"/>
                    <a:pt x="875" y="0"/>
                  </a:cubicBezTo>
                  <a:cubicBezTo>
                    <a:pt x="249" y="0"/>
                    <a:pt x="249" y="0"/>
                    <a:pt x="249" y="0"/>
                  </a:cubicBezTo>
                  <a:cubicBezTo>
                    <a:pt x="230" y="0"/>
                    <a:pt x="212" y="7"/>
                    <a:pt x="199" y="21"/>
                  </a:cubicBezTo>
                  <a:cubicBezTo>
                    <a:pt x="21" y="199"/>
                    <a:pt x="21" y="199"/>
                    <a:pt x="21" y="199"/>
                  </a:cubicBezTo>
                  <a:cubicBezTo>
                    <a:pt x="7" y="213"/>
                    <a:pt x="0" y="231"/>
                    <a:pt x="0" y="249"/>
                  </a:cubicBezTo>
                  <a:cubicBezTo>
                    <a:pt x="0" y="266"/>
                    <a:pt x="6" y="282"/>
                    <a:pt x="18" y="295"/>
                  </a:cubicBezTo>
                  <a:cubicBezTo>
                    <a:pt x="509" y="819"/>
                    <a:pt x="509" y="819"/>
                    <a:pt x="509" y="819"/>
                  </a:cubicBezTo>
                  <a:cubicBezTo>
                    <a:pt x="523" y="834"/>
                    <a:pt x="542" y="843"/>
                    <a:pt x="562" y="843"/>
                  </a:cubicBezTo>
                  <a:cubicBezTo>
                    <a:pt x="582" y="843"/>
                    <a:pt x="601" y="834"/>
                    <a:pt x="615" y="819"/>
                  </a:cubicBezTo>
                  <a:cubicBezTo>
                    <a:pt x="1106" y="295"/>
                    <a:pt x="1106" y="295"/>
                    <a:pt x="1106" y="295"/>
                  </a:cubicBezTo>
                  <a:cubicBezTo>
                    <a:pt x="1118" y="282"/>
                    <a:pt x="1124" y="265"/>
                    <a:pt x="1124" y="248"/>
                  </a:cubicBezTo>
                  <a:cubicBezTo>
                    <a:pt x="1124" y="230"/>
                    <a:pt x="1117" y="213"/>
                    <a:pt x="1103" y="199"/>
                  </a:cubicBezTo>
                  <a:close/>
                  <a:moveTo>
                    <a:pt x="640" y="246"/>
                  </a:moveTo>
                  <a:cubicBezTo>
                    <a:pt x="484" y="246"/>
                    <a:pt x="484" y="246"/>
                    <a:pt x="484" y="246"/>
                  </a:cubicBezTo>
                  <a:cubicBezTo>
                    <a:pt x="562" y="181"/>
                    <a:pt x="562" y="181"/>
                    <a:pt x="562" y="181"/>
                  </a:cubicBezTo>
                  <a:lnTo>
                    <a:pt x="640" y="246"/>
                  </a:lnTo>
                  <a:close/>
                  <a:moveTo>
                    <a:pt x="589" y="158"/>
                  </a:moveTo>
                  <a:cubicBezTo>
                    <a:pt x="685" y="78"/>
                    <a:pt x="685" y="78"/>
                    <a:pt x="685" y="78"/>
                  </a:cubicBezTo>
                  <a:cubicBezTo>
                    <a:pt x="756" y="149"/>
                    <a:pt x="756" y="149"/>
                    <a:pt x="756" y="149"/>
                  </a:cubicBezTo>
                  <a:cubicBezTo>
                    <a:pt x="667" y="223"/>
                    <a:pt x="667" y="223"/>
                    <a:pt x="667" y="223"/>
                  </a:cubicBezTo>
                  <a:lnTo>
                    <a:pt x="589" y="158"/>
                  </a:lnTo>
                  <a:close/>
                  <a:moveTo>
                    <a:pt x="457" y="223"/>
                  </a:moveTo>
                  <a:cubicBezTo>
                    <a:pt x="368" y="149"/>
                    <a:pt x="368" y="149"/>
                    <a:pt x="368" y="149"/>
                  </a:cubicBezTo>
                  <a:cubicBezTo>
                    <a:pt x="439" y="78"/>
                    <a:pt x="439" y="78"/>
                    <a:pt x="439" y="78"/>
                  </a:cubicBezTo>
                  <a:cubicBezTo>
                    <a:pt x="535" y="158"/>
                    <a:pt x="535" y="158"/>
                    <a:pt x="535" y="158"/>
                  </a:cubicBezTo>
                  <a:lnTo>
                    <a:pt x="457" y="223"/>
                  </a:lnTo>
                  <a:close/>
                  <a:moveTo>
                    <a:pt x="649" y="281"/>
                  </a:moveTo>
                  <a:cubicBezTo>
                    <a:pt x="562" y="718"/>
                    <a:pt x="562" y="718"/>
                    <a:pt x="562" y="718"/>
                  </a:cubicBezTo>
                  <a:cubicBezTo>
                    <a:pt x="475" y="281"/>
                    <a:pt x="475" y="281"/>
                    <a:pt x="475" y="281"/>
                  </a:cubicBezTo>
                  <a:lnTo>
                    <a:pt x="649" y="281"/>
                  </a:lnTo>
                  <a:close/>
                  <a:moveTo>
                    <a:pt x="685" y="281"/>
                  </a:moveTo>
                  <a:cubicBezTo>
                    <a:pt x="858" y="281"/>
                    <a:pt x="858" y="281"/>
                    <a:pt x="858" y="281"/>
                  </a:cubicBezTo>
                  <a:cubicBezTo>
                    <a:pt x="599" y="712"/>
                    <a:pt x="599" y="712"/>
                    <a:pt x="599" y="712"/>
                  </a:cubicBezTo>
                  <a:lnTo>
                    <a:pt x="685" y="281"/>
                  </a:lnTo>
                  <a:close/>
                  <a:moveTo>
                    <a:pt x="695" y="246"/>
                  </a:moveTo>
                  <a:cubicBezTo>
                    <a:pt x="781" y="174"/>
                    <a:pt x="781" y="174"/>
                    <a:pt x="781" y="174"/>
                  </a:cubicBezTo>
                  <a:cubicBezTo>
                    <a:pt x="853" y="246"/>
                    <a:pt x="853" y="246"/>
                    <a:pt x="853" y="246"/>
                  </a:cubicBezTo>
                  <a:lnTo>
                    <a:pt x="695" y="246"/>
                  </a:lnTo>
                  <a:close/>
                  <a:moveTo>
                    <a:pt x="727" y="70"/>
                  </a:moveTo>
                  <a:cubicBezTo>
                    <a:pt x="851" y="70"/>
                    <a:pt x="851" y="70"/>
                    <a:pt x="851" y="70"/>
                  </a:cubicBezTo>
                  <a:cubicBezTo>
                    <a:pt x="783" y="126"/>
                    <a:pt x="783" y="126"/>
                    <a:pt x="783" y="126"/>
                  </a:cubicBezTo>
                  <a:lnTo>
                    <a:pt x="727" y="70"/>
                  </a:lnTo>
                  <a:close/>
                  <a:moveTo>
                    <a:pt x="562" y="135"/>
                  </a:moveTo>
                  <a:cubicBezTo>
                    <a:pt x="484" y="70"/>
                    <a:pt x="484" y="70"/>
                    <a:pt x="484" y="70"/>
                  </a:cubicBezTo>
                  <a:cubicBezTo>
                    <a:pt x="640" y="70"/>
                    <a:pt x="640" y="70"/>
                    <a:pt x="640" y="70"/>
                  </a:cubicBezTo>
                  <a:lnTo>
                    <a:pt x="562" y="135"/>
                  </a:lnTo>
                  <a:close/>
                  <a:moveTo>
                    <a:pt x="341" y="126"/>
                  </a:moveTo>
                  <a:cubicBezTo>
                    <a:pt x="273" y="70"/>
                    <a:pt x="273" y="70"/>
                    <a:pt x="273" y="70"/>
                  </a:cubicBezTo>
                  <a:cubicBezTo>
                    <a:pt x="397" y="70"/>
                    <a:pt x="397" y="70"/>
                    <a:pt x="397" y="70"/>
                  </a:cubicBezTo>
                  <a:lnTo>
                    <a:pt x="341" y="126"/>
                  </a:lnTo>
                  <a:close/>
                  <a:moveTo>
                    <a:pt x="343" y="174"/>
                  </a:moveTo>
                  <a:cubicBezTo>
                    <a:pt x="429" y="246"/>
                    <a:pt x="429" y="246"/>
                    <a:pt x="429" y="246"/>
                  </a:cubicBezTo>
                  <a:cubicBezTo>
                    <a:pt x="271" y="246"/>
                    <a:pt x="271" y="246"/>
                    <a:pt x="271" y="246"/>
                  </a:cubicBezTo>
                  <a:lnTo>
                    <a:pt x="343" y="174"/>
                  </a:lnTo>
                  <a:close/>
                  <a:moveTo>
                    <a:pt x="439" y="281"/>
                  </a:moveTo>
                  <a:cubicBezTo>
                    <a:pt x="525" y="712"/>
                    <a:pt x="525" y="712"/>
                    <a:pt x="525" y="712"/>
                  </a:cubicBezTo>
                  <a:cubicBezTo>
                    <a:pt x="266" y="281"/>
                    <a:pt x="266" y="281"/>
                    <a:pt x="266" y="281"/>
                  </a:cubicBezTo>
                  <a:lnTo>
                    <a:pt x="439" y="281"/>
                  </a:lnTo>
                  <a:close/>
                  <a:moveTo>
                    <a:pt x="446" y="649"/>
                  </a:moveTo>
                  <a:cubicBezTo>
                    <a:pt x="101" y="281"/>
                    <a:pt x="101" y="281"/>
                    <a:pt x="101" y="281"/>
                  </a:cubicBezTo>
                  <a:cubicBezTo>
                    <a:pt x="225" y="281"/>
                    <a:pt x="225" y="281"/>
                    <a:pt x="225" y="281"/>
                  </a:cubicBezTo>
                  <a:lnTo>
                    <a:pt x="446" y="649"/>
                  </a:lnTo>
                  <a:close/>
                  <a:moveTo>
                    <a:pt x="899" y="281"/>
                  </a:moveTo>
                  <a:cubicBezTo>
                    <a:pt x="1023" y="281"/>
                    <a:pt x="1023" y="281"/>
                    <a:pt x="1023" y="281"/>
                  </a:cubicBezTo>
                  <a:cubicBezTo>
                    <a:pt x="678" y="649"/>
                    <a:pt x="678" y="649"/>
                    <a:pt x="678" y="649"/>
                  </a:cubicBezTo>
                  <a:lnTo>
                    <a:pt x="899" y="281"/>
                  </a:lnTo>
                  <a:close/>
                  <a:moveTo>
                    <a:pt x="903" y="246"/>
                  </a:moveTo>
                  <a:cubicBezTo>
                    <a:pt x="808" y="151"/>
                    <a:pt x="808" y="151"/>
                    <a:pt x="808" y="151"/>
                  </a:cubicBezTo>
                  <a:cubicBezTo>
                    <a:pt x="889" y="84"/>
                    <a:pt x="889" y="84"/>
                    <a:pt x="889" y="84"/>
                  </a:cubicBezTo>
                  <a:cubicBezTo>
                    <a:pt x="1051" y="246"/>
                    <a:pt x="1051" y="246"/>
                    <a:pt x="1051" y="246"/>
                  </a:cubicBezTo>
                  <a:lnTo>
                    <a:pt x="903" y="246"/>
                  </a:lnTo>
                  <a:close/>
                  <a:moveTo>
                    <a:pt x="235" y="84"/>
                  </a:moveTo>
                  <a:cubicBezTo>
                    <a:pt x="316" y="151"/>
                    <a:pt x="316" y="151"/>
                    <a:pt x="316" y="151"/>
                  </a:cubicBezTo>
                  <a:cubicBezTo>
                    <a:pt x="221" y="246"/>
                    <a:pt x="221" y="246"/>
                    <a:pt x="221" y="246"/>
                  </a:cubicBezTo>
                  <a:cubicBezTo>
                    <a:pt x="70" y="246"/>
                    <a:pt x="70" y="246"/>
                    <a:pt x="70" y="246"/>
                  </a:cubicBezTo>
                  <a:lnTo>
                    <a:pt x="235" y="84"/>
                  </a:lnTo>
                  <a:close/>
                </a:path>
              </a:pathLst>
            </a:cu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4" name="组合 53"/>
          <p:cNvGrpSpPr/>
          <p:nvPr/>
        </p:nvGrpSpPr>
        <p:grpSpPr>
          <a:xfrm>
            <a:off x="3186113" y="4505325"/>
            <a:ext cx="900112" cy="900113"/>
            <a:chOff x="3186113" y="4505325"/>
            <a:chExt cx="900112" cy="900113"/>
          </a:xfrm>
        </p:grpSpPr>
        <p:sp>
          <p:nvSpPr>
            <p:cNvPr id="18" name="Oval 78"/>
            <p:cNvSpPr>
              <a:spLocks noChangeAspect="1"/>
            </p:cNvSpPr>
            <p:nvPr/>
          </p:nvSpPr>
          <p:spPr>
            <a:xfrm>
              <a:off x="3186113" y="4505325"/>
              <a:ext cx="900112" cy="900113"/>
            </a:xfrm>
            <a:prstGeom prst="ellipse">
              <a:avLst/>
            </a:prstGeom>
            <a:solidFill>
              <a:srgbClr val="A28982"/>
            </a:solidFill>
            <a:ln w="25400" cap="flat" cmpd="sng" algn="ctr">
              <a:noFill/>
              <a:prstDash val="solid"/>
              <a:miter lim="800000"/>
            </a:ln>
            <a:effectLst/>
          </p:spPr>
          <p:txBody>
            <a:bodyPr anchor="ctr"/>
            <a:lstStyle/>
            <a:p>
              <a:pPr algn="ctr" eaLnBrk="1" fontAlgn="auto" hangingPunct="1">
                <a:spcBef>
                  <a:spcPts val="0"/>
                </a:spcBef>
                <a:spcAft>
                  <a:spcPts val="0"/>
                </a:spcAft>
                <a:defRPr/>
              </a:pPr>
              <a:endParaRPr lang="id-ID"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5"/>
            <p:cNvSpPr>
              <a:spLocks noEditPoints="1"/>
            </p:cNvSpPr>
            <p:nvPr/>
          </p:nvSpPr>
          <p:spPr bwMode="auto">
            <a:xfrm>
              <a:off x="3411538" y="4746625"/>
              <a:ext cx="412750" cy="407988"/>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Freeform 6"/>
          <p:cNvSpPr>
            <a:spLocks noEditPoints="1"/>
          </p:cNvSpPr>
          <p:nvPr/>
        </p:nvSpPr>
        <p:spPr bwMode="auto">
          <a:xfrm>
            <a:off x="3611563" y="4930775"/>
            <a:ext cx="69850" cy="6985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7"/>
          <p:cNvSpPr>
            <a:spLocks noEditPoints="1"/>
          </p:cNvSpPr>
          <p:nvPr/>
        </p:nvSpPr>
        <p:spPr bwMode="auto">
          <a:xfrm>
            <a:off x="3794125" y="4705350"/>
            <a:ext cx="69850" cy="6985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8"/>
          <p:cNvSpPr>
            <a:spLocks noEditPoints="1"/>
          </p:cNvSpPr>
          <p:nvPr/>
        </p:nvSpPr>
        <p:spPr bwMode="auto">
          <a:xfrm>
            <a:off x="3525838" y="4916488"/>
            <a:ext cx="57150" cy="55562"/>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Oval 9"/>
          <p:cNvSpPr>
            <a:spLocks noChangeArrowheads="1"/>
          </p:cNvSpPr>
          <p:nvPr/>
        </p:nvSpPr>
        <p:spPr bwMode="auto">
          <a:xfrm>
            <a:off x="3582988" y="5014913"/>
            <a:ext cx="28575" cy="26987"/>
          </a:xfrm>
          <a:prstGeom prst="ellipse">
            <a:avLst/>
          </a:pr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Oval 10"/>
          <p:cNvSpPr>
            <a:spLocks noChangeArrowheads="1"/>
          </p:cNvSpPr>
          <p:nvPr/>
        </p:nvSpPr>
        <p:spPr bwMode="auto">
          <a:xfrm>
            <a:off x="3806825" y="4803775"/>
            <a:ext cx="28575" cy="28575"/>
          </a:xfrm>
          <a:prstGeom prst="ellipse">
            <a:avLst/>
          </a:pr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40"/>
          <p:cNvSpPr/>
          <p:nvPr/>
        </p:nvSpPr>
        <p:spPr bwMode="auto">
          <a:xfrm>
            <a:off x="8470900" y="2278063"/>
            <a:ext cx="101600" cy="101600"/>
          </a:xfrm>
          <a:custGeom>
            <a:avLst/>
            <a:gdLst>
              <a:gd name="T0" fmla="*/ 305 w 330"/>
              <a:gd name="T1" fmla="*/ 0 h 330"/>
              <a:gd name="T2" fmla="*/ 0 w 330"/>
              <a:gd name="T3" fmla="*/ 305 h 330"/>
              <a:gd name="T4" fmla="*/ 25 w 330"/>
              <a:gd name="T5" fmla="*/ 330 h 330"/>
              <a:gd name="T6" fmla="*/ 50 w 330"/>
              <a:gd name="T7" fmla="*/ 305 h 330"/>
              <a:gd name="T8" fmla="*/ 305 w 330"/>
              <a:gd name="T9" fmla="*/ 50 h 330"/>
              <a:gd name="T10" fmla="*/ 330 w 330"/>
              <a:gd name="T11" fmla="*/ 25 h 330"/>
              <a:gd name="T12" fmla="*/ 305 w 330"/>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330" h="330">
                <a:moveTo>
                  <a:pt x="305" y="0"/>
                </a:moveTo>
                <a:cubicBezTo>
                  <a:pt x="137" y="0"/>
                  <a:pt x="0" y="137"/>
                  <a:pt x="0" y="305"/>
                </a:cubicBezTo>
                <a:cubicBezTo>
                  <a:pt x="0" y="319"/>
                  <a:pt x="11" y="330"/>
                  <a:pt x="25" y="330"/>
                </a:cubicBezTo>
                <a:cubicBezTo>
                  <a:pt x="39" y="330"/>
                  <a:pt x="50" y="319"/>
                  <a:pt x="50" y="305"/>
                </a:cubicBezTo>
                <a:cubicBezTo>
                  <a:pt x="50" y="165"/>
                  <a:pt x="165" y="50"/>
                  <a:pt x="305" y="50"/>
                </a:cubicBezTo>
                <a:cubicBezTo>
                  <a:pt x="319" y="50"/>
                  <a:pt x="330" y="39"/>
                  <a:pt x="330" y="25"/>
                </a:cubicBezTo>
                <a:cubicBezTo>
                  <a:pt x="330" y="11"/>
                  <a:pt x="319" y="0"/>
                  <a:pt x="305" y="0"/>
                </a:cubicBezTo>
                <a:close/>
              </a:path>
            </a:pathLst>
          </a:custGeom>
          <a:solidFill>
            <a:sysClr val="window" lastClr="FFFFFF"/>
          </a:solidFill>
          <a:ln>
            <a:noFill/>
          </a:ln>
        </p:spPr>
        <p:txBody>
          <a:bodyPr/>
          <a:lstStyle/>
          <a:p>
            <a:pPr eaLnBrk="1" fontAlgn="auto" hangingPunct="1">
              <a:spcBef>
                <a:spcPts val="0"/>
              </a:spcBef>
              <a:spcAft>
                <a:spcPts val="0"/>
              </a:spcAft>
              <a:defRPr/>
            </a:pPr>
            <a:endParaRPr lang="id-ID" kern="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2" name="组合 61"/>
          <p:cNvGrpSpPr/>
          <p:nvPr/>
        </p:nvGrpSpPr>
        <p:grpSpPr>
          <a:xfrm>
            <a:off x="4073525" y="2409825"/>
            <a:ext cx="650875" cy="2533650"/>
            <a:chOff x="4073525" y="2409825"/>
            <a:chExt cx="650875" cy="2533650"/>
          </a:xfrm>
        </p:grpSpPr>
        <p:cxnSp>
          <p:nvCxnSpPr>
            <p:cNvPr id="33" name="Straight Connector 132"/>
            <p:cNvCxnSpPr>
              <a:cxnSpLocks noChangeShapeType="1"/>
            </p:cNvCxnSpPr>
            <p:nvPr/>
          </p:nvCxnSpPr>
          <p:spPr bwMode="auto">
            <a:xfrm>
              <a:off x="4083050" y="2414588"/>
              <a:ext cx="152400" cy="0"/>
            </a:xfrm>
            <a:prstGeom prst="line">
              <a:avLst/>
            </a:prstGeom>
            <a:noFill/>
            <a:ln w="12700" algn="ctr">
              <a:solidFill>
                <a:srgbClr val="ADBACA"/>
              </a:solidFill>
              <a:prstDash val="sysDash"/>
              <a:miter lim="800000"/>
            </a:ln>
            <a:extLst>
              <a:ext uri="{909E8E84-426E-40DD-AFC4-6F175D3DCCD1}">
                <a14:hiddenFill xmlns:a14="http://schemas.microsoft.com/office/drawing/2010/main">
                  <a:noFill/>
                </a14:hiddenFill>
              </a:ext>
            </a:extLst>
          </p:spPr>
        </p:cxnSp>
        <p:cxnSp>
          <p:nvCxnSpPr>
            <p:cNvPr id="34" name="Straight Connector 133"/>
            <p:cNvCxnSpPr>
              <a:cxnSpLocks noChangeShapeType="1"/>
            </p:cNvCxnSpPr>
            <p:nvPr/>
          </p:nvCxnSpPr>
          <p:spPr bwMode="auto">
            <a:xfrm>
              <a:off x="4235450" y="2409825"/>
              <a:ext cx="0" cy="2533650"/>
            </a:xfrm>
            <a:prstGeom prst="line">
              <a:avLst/>
            </a:prstGeom>
            <a:noFill/>
            <a:ln w="12700" algn="ctr">
              <a:solidFill>
                <a:srgbClr val="ADBACA"/>
              </a:solidFill>
              <a:prstDash val="sysDash"/>
              <a:miter lim="800000"/>
            </a:ln>
            <a:extLst>
              <a:ext uri="{909E8E84-426E-40DD-AFC4-6F175D3DCCD1}">
                <a14:hiddenFill xmlns:a14="http://schemas.microsoft.com/office/drawing/2010/main">
                  <a:noFill/>
                </a14:hiddenFill>
              </a:ext>
            </a:extLst>
          </p:spPr>
        </p:cxnSp>
        <p:cxnSp>
          <p:nvCxnSpPr>
            <p:cNvPr id="35" name="Straight Connector 136"/>
            <p:cNvCxnSpPr>
              <a:cxnSpLocks noChangeShapeType="1"/>
            </p:cNvCxnSpPr>
            <p:nvPr/>
          </p:nvCxnSpPr>
          <p:spPr bwMode="auto">
            <a:xfrm>
              <a:off x="4083050" y="4943475"/>
              <a:ext cx="152400" cy="0"/>
            </a:xfrm>
            <a:prstGeom prst="line">
              <a:avLst/>
            </a:prstGeom>
            <a:noFill/>
            <a:ln w="12700" algn="ctr">
              <a:solidFill>
                <a:srgbClr val="ADBACA"/>
              </a:solidFill>
              <a:prstDash val="sysDash"/>
              <a:miter lim="800000"/>
            </a:ln>
            <a:extLst>
              <a:ext uri="{909E8E84-426E-40DD-AFC4-6F175D3DCCD1}">
                <a14:hiddenFill xmlns:a14="http://schemas.microsoft.com/office/drawing/2010/main">
                  <a:noFill/>
                </a14:hiddenFill>
              </a:ext>
            </a:extLst>
          </p:spPr>
        </p:cxnSp>
        <p:cxnSp>
          <p:nvCxnSpPr>
            <p:cNvPr id="36" name="Straight Connector 137"/>
            <p:cNvCxnSpPr>
              <a:cxnSpLocks noChangeShapeType="1"/>
            </p:cNvCxnSpPr>
            <p:nvPr/>
          </p:nvCxnSpPr>
          <p:spPr bwMode="auto">
            <a:xfrm>
              <a:off x="4073525" y="3692525"/>
              <a:ext cx="650875" cy="0"/>
            </a:xfrm>
            <a:prstGeom prst="line">
              <a:avLst/>
            </a:prstGeom>
            <a:noFill/>
            <a:ln w="12700" algn="ctr">
              <a:solidFill>
                <a:srgbClr val="ADBACA"/>
              </a:solidFill>
              <a:prstDash val="sysDash"/>
              <a:miter lim="800000"/>
              <a:tailEnd type="oval" w="sm" len="sm"/>
            </a:ln>
            <a:extLst>
              <a:ext uri="{909E8E84-426E-40DD-AFC4-6F175D3DCCD1}">
                <a14:hiddenFill xmlns:a14="http://schemas.microsoft.com/office/drawing/2010/main">
                  <a:noFill/>
                </a14:hiddenFill>
              </a:ext>
            </a:extLst>
          </p:spPr>
        </p:cxnSp>
      </p:grpSp>
      <p:sp>
        <p:nvSpPr>
          <p:cNvPr id="41" name="TextBox 13@|17FFC:16777215|FBC:16777215|LFC:16777215|LBC:16777215"/>
          <p:cNvSpPr txBox="1">
            <a:spLocks noChangeArrowheads="1"/>
          </p:cNvSpPr>
          <p:nvPr/>
        </p:nvSpPr>
        <p:spPr bwMode="auto">
          <a:xfrm>
            <a:off x="500062" y="2252940"/>
            <a:ext cx="2451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我适合干什么</a:t>
            </a:r>
            <a:endPar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13@|17FFC:16777215|FBC:16777215|LFC:16777215|LBC:16777215"/>
          <p:cNvSpPr txBox="1">
            <a:spLocks noChangeArrowheads="1"/>
          </p:cNvSpPr>
          <p:nvPr/>
        </p:nvSpPr>
        <p:spPr bwMode="auto">
          <a:xfrm>
            <a:off x="998682" y="3507859"/>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我该怎么干</a:t>
            </a:r>
            <a:endPar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13@|17FFC:16777215|FBC:16777215|LFC:16777215|LBC:16777215"/>
          <p:cNvSpPr txBox="1">
            <a:spLocks noChangeArrowheads="1"/>
          </p:cNvSpPr>
          <p:nvPr/>
        </p:nvSpPr>
        <p:spPr bwMode="auto">
          <a:xfrm>
            <a:off x="1074196" y="4757222"/>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2400" b="1" dirty="0">
                <a:solidFill>
                  <a:srgbClr val="445469"/>
                </a:solidFill>
                <a:latin typeface="Arial" panose="020B0604020202020204" pitchFamily="34" charset="0"/>
                <a:ea typeface="微软雅黑" panose="020B0503020204020204" pitchFamily="34" charset="-122"/>
                <a:sym typeface="Arial" panose="020B0604020202020204" pitchFamily="34" charset="0"/>
              </a:rPr>
              <a:t>如何提升自我</a:t>
            </a:r>
            <a:endParaRPr lang="en-US" altLang="zh-CN" sz="2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rot="209934">
            <a:off x="4296568" y="1357127"/>
            <a:ext cx="1693862" cy="827088"/>
            <a:chOff x="4480720" y="1486536"/>
            <a:chExt cx="1693862" cy="827088"/>
          </a:xfrm>
        </p:grpSpPr>
        <p:sp>
          <p:nvSpPr>
            <p:cNvPr id="55" name="Down Arrow Callout 5"/>
            <p:cNvSpPr/>
            <p:nvPr/>
          </p:nvSpPr>
          <p:spPr>
            <a:xfrm rot="20239925">
              <a:off x="4480720" y="1486536"/>
              <a:ext cx="1693862" cy="827088"/>
            </a:xfrm>
            <a:prstGeom prst="downArrowCallout">
              <a:avLst>
                <a:gd name="adj1" fmla="val 25000"/>
                <a:gd name="adj2" fmla="val 25000"/>
                <a:gd name="adj3" fmla="val 25000"/>
                <a:gd name="adj4" fmla="val 75000"/>
              </a:avLst>
            </a:prstGeom>
            <a:solidFill>
              <a:srgbClr val="745C55"/>
            </a:solidFill>
            <a:ln w="25400" cap="flat" cmpd="sng" algn="ctr">
              <a:noFill/>
              <a:prstDash val="solid"/>
            </a:ln>
            <a:effectLst/>
          </p:spPr>
          <p:txBody>
            <a:bodyPr anchor="ctr"/>
            <a:lstStyle/>
            <a:p>
              <a:pPr algn="ctr" defTabSz="1217295" eaLnBrk="1" fontAlgn="auto" hangingPunct="1">
                <a:spcBef>
                  <a:spcPts val="0"/>
                </a:spcBef>
                <a:spcAft>
                  <a:spcPts val="0"/>
                </a:spcAft>
                <a:defRPr/>
              </a:pPr>
              <a:endParaRPr lang="en-US" sz="319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TextBox 13"/>
            <p:cNvSpPr txBox="1">
              <a:spLocks noChangeArrowheads="1"/>
            </p:cNvSpPr>
            <p:nvPr/>
          </p:nvSpPr>
          <p:spPr bwMode="auto">
            <a:xfrm rot="20186571">
              <a:off x="4560235" y="1684351"/>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rgbClr val="FFFFFF"/>
                  </a:solidFill>
                  <a:latin typeface="Arial" panose="020B0604020202020204" pitchFamily="34" charset="0"/>
                  <a:ea typeface="微软雅黑" panose="020B0503020204020204" pitchFamily="34" charset="-122"/>
                  <a:sym typeface="Arial" panose="020B0604020202020204" pitchFamily="34" charset="0"/>
                </a:rPr>
                <a:t>用户痛点</a:t>
              </a:r>
              <a:endParaRPr lang="en-US" altLang="zh-CN"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8" name="TextBox 13"/>
          <p:cNvSpPr txBox="1">
            <a:spLocks noChangeArrowheads="1"/>
          </p:cNvSpPr>
          <p:nvPr/>
        </p:nvSpPr>
        <p:spPr bwMode="auto">
          <a:xfrm rot="20186571">
            <a:off x="6266516" y="5625540"/>
            <a:ext cx="1373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rgbClr val="FFFFFF"/>
                </a:solidFill>
                <a:latin typeface="Arial" panose="020B0604020202020204" pitchFamily="34" charset="0"/>
                <a:ea typeface="微软雅黑" panose="020B0503020204020204" pitchFamily="34" charset="-122"/>
                <a:sym typeface="Arial" panose="020B0604020202020204" pitchFamily="34" charset="0"/>
              </a:rPr>
              <a:t>用户需求</a:t>
            </a:r>
            <a:endParaRPr lang="en-US" altLang="zh-CN"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29"/>
          <p:cNvSpPr txBox="1">
            <a:spLocks noChangeArrowheads="1"/>
          </p:cNvSpPr>
          <p:nvPr/>
        </p:nvSpPr>
        <p:spPr bwMode="auto">
          <a:xfrm>
            <a:off x="8417196" y="2927698"/>
            <a:ext cx="51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有</a:t>
            </a:r>
          </a:p>
        </p:txBody>
      </p:sp>
      <p:sp>
        <p:nvSpPr>
          <p:cNvPr id="65" name="文本框 29"/>
          <p:cNvSpPr txBox="1">
            <a:spLocks noChangeArrowheads="1"/>
          </p:cNvSpPr>
          <p:nvPr/>
        </p:nvSpPr>
        <p:spPr bwMode="auto">
          <a:xfrm>
            <a:off x="9017080" y="2492312"/>
            <a:ext cx="26119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8800" b="1" dirty="0">
                <a:solidFill>
                  <a:srgbClr val="745C55"/>
                </a:solidFill>
                <a:latin typeface="Microsoft Himalaya" panose="01010100010101010101" pitchFamily="2" charset="0"/>
                <a:ea typeface="华文行楷" panose="02010800040101010101" pitchFamily="2" charset="-122"/>
                <a:cs typeface="Microsoft Himalaya" panose="01010100010101010101" pitchFamily="2" charset="0"/>
              </a:rPr>
              <a:t>及时</a:t>
            </a:r>
          </a:p>
        </p:txBody>
      </p:sp>
      <p:sp>
        <p:nvSpPr>
          <p:cNvPr id="66" name="文本框 29"/>
          <p:cNvSpPr txBox="1">
            <a:spLocks noChangeArrowheads="1"/>
          </p:cNvSpPr>
          <p:nvPr/>
        </p:nvSpPr>
        <p:spPr bwMode="auto">
          <a:xfrm>
            <a:off x="8727186" y="3798887"/>
            <a:ext cx="19789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就够了</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randombar(horizontal)">
                                      <p:cBhvr>
                                        <p:cTn id="7" dur="500"/>
                                        <p:tgtEl>
                                          <p:spTgt spid="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500"/>
                            </p:stCondLst>
                            <p:childTnLst>
                              <p:par>
                                <p:cTn id="37" presetID="31" presetClass="entr" presetSubtype="0" fill="hold" grpId="0" nodeType="after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1000" fill="hold"/>
                                        <p:tgtEl>
                                          <p:spTgt spid="65"/>
                                        </p:tgtEl>
                                        <p:attrNameLst>
                                          <p:attrName>ppt_w</p:attrName>
                                        </p:attrNameLst>
                                      </p:cBhvr>
                                      <p:tavLst>
                                        <p:tav tm="0">
                                          <p:val>
                                            <p:fltVal val="0"/>
                                          </p:val>
                                        </p:tav>
                                        <p:tav tm="100000">
                                          <p:val>
                                            <p:strVal val="#ppt_w"/>
                                          </p:val>
                                        </p:tav>
                                      </p:tavLst>
                                    </p:anim>
                                    <p:anim calcmode="lin" valueType="num">
                                      <p:cBhvr>
                                        <p:cTn id="40" dur="1000" fill="hold"/>
                                        <p:tgtEl>
                                          <p:spTgt spid="65"/>
                                        </p:tgtEl>
                                        <p:attrNameLst>
                                          <p:attrName>ppt_h</p:attrName>
                                        </p:attrNameLst>
                                      </p:cBhvr>
                                      <p:tavLst>
                                        <p:tav tm="0">
                                          <p:val>
                                            <p:fltVal val="0"/>
                                          </p:val>
                                        </p:tav>
                                        <p:tav tm="100000">
                                          <p:val>
                                            <p:strVal val="#ppt_h"/>
                                          </p:val>
                                        </p:tav>
                                      </p:tavLst>
                                    </p:anim>
                                    <p:anim calcmode="lin" valueType="num">
                                      <p:cBhvr>
                                        <p:cTn id="41" dur="1000" fill="hold"/>
                                        <p:tgtEl>
                                          <p:spTgt spid="65"/>
                                        </p:tgtEl>
                                        <p:attrNameLst>
                                          <p:attrName>style.rotation</p:attrName>
                                        </p:attrNameLst>
                                      </p:cBhvr>
                                      <p:tavLst>
                                        <p:tav tm="0">
                                          <p:val>
                                            <p:fltVal val="90"/>
                                          </p:val>
                                        </p:tav>
                                        <p:tav tm="100000">
                                          <p:val>
                                            <p:fltVal val="0"/>
                                          </p:val>
                                        </p:tav>
                                      </p:tavLst>
                                    </p:anim>
                                    <p:animEffect transition="in" filter="fade">
                                      <p:cBhvr>
                                        <p:cTn id="42" dur="1000"/>
                                        <p:tgtEl>
                                          <p:spTgt spid="65"/>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5" grpId="0"/>
      <p:bldP spid="64" grpId="0"/>
      <p:bldP spid="65" grpId="0"/>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340628"/>
            <a:ext cx="12192000" cy="2296699"/>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60461" y="1902619"/>
            <a:ext cx="5291605" cy="3227368"/>
            <a:chOff x="7933328" y="4296514"/>
            <a:chExt cx="3338484" cy="2036153"/>
          </a:xfrm>
        </p:grpSpPr>
        <p:sp>
          <p:nvSpPr>
            <p:cNvPr id="2" name="矩形 1"/>
            <p:cNvSpPr/>
            <p:nvPr/>
          </p:nvSpPr>
          <p:spPr>
            <a:xfrm>
              <a:off x="8322733" y="4385733"/>
              <a:ext cx="2556934" cy="1651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6" descr="Laptop Mask 1.png"/>
            <p:cNvPicPr>
              <a:picLocks noChangeAspect="1"/>
            </p:cNvPicPr>
            <p:nvPr/>
          </p:nvPicPr>
          <p:blipFill>
            <a:blip r:embed="rId3" cstate="print"/>
            <a:stretch>
              <a:fillRect/>
            </a:stretch>
          </p:blipFill>
          <p:spPr>
            <a:xfrm>
              <a:off x="7933328" y="4296514"/>
              <a:ext cx="3338484" cy="2036153"/>
            </a:xfrm>
            <a:prstGeom prst="rect">
              <a:avLst/>
            </a:prstGeom>
          </p:spPr>
        </p:pic>
        <p:sp>
          <p:nvSpPr>
            <p:cNvPr id="5" name="文本框 4"/>
            <p:cNvSpPr txBox="1"/>
            <p:nvPr/>
          </p:nvSpPr>
          <p:spPr>
            <a:xfrm>
              <a:off x="8930086" y="4424551"/>
              <a:ext cx="1339173" cy="1669921"/>
            </a:xfrm>
            <a:prstGeom prst="rect">
              <a:avLst/>
            </a:prstGeom>
            <a:noFill/>
          </p:spPr>
          <p:txBody>
            <a:bodyPr wrap="square" rtlCol="0">
              <a:spAutoFit/>
            </a:bodyPr>
            <a:lstStyle/>
            <a:p>
              <a:r>
                <a:rPr lang="en-US" altLang="zh-CN" sz="16600" dirty="0">
                  <a:solidFill>
                    <a:schemeClr val="bg1"/>
                  </a:solidFill>
                  <a:latin typeface="Agency FB" panose="020B0503020202020204" pitchFamily="34" charset="0"/>
                </a:rPr>
                <a:t>02</a:t>
              </a:r>
              <a:endParaRPr lang="zh-CN" altLang="en-US" sz="16600" dirty="0">
                <a:solidFill>
                  <a:schemeClr val="bg1"/>
                </a:solidFill>
                <a:latin typeface="Agency FB" panose="020B0503020202020204" pitchFamily="34" charset="0"/>
              </a:endParaRPr>
            </a:p>
          </p:txBody>
        </p:sp>
      </p:grpSp>
      <p:sp>
        <p:nvSpPr>
          <p:cNvPr id="11" name="文本框 29"/>
          <p:cNvSpPr txBox="1">
            <a:spLocks noChangeArrowheads="1"/>
          </p:cNvSpPr>
          <p:nvPr/>
        </p:nvSpPr>
        <p:spPr bwMode="auto">
          <a:xfrm>
            <a:off x="6096000" y="3135034"/>
            <a:ext cx="55229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000" b="1" dirty="0">
                <a:solidFill>
                  <a:schemeClr val="bg1"/>
                </a:solidFill>
                <a:latin typeface="微软雅黑" panose="020B0503020204020204" pitchFamily="34" charset="-122"/>
                <a:ea typeface="微软雅黑" panose="020B0503020204020204" pitchFamily="34" charset="-122"/>
              </a:rPr>
              <a:t>我们的产品</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功能总览</a:t>
            </a:r>
          </a:p>
        </p:txBody>
      </p:sp>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88" y="95556"/>
            <a:ext cx="3231052" cy="6666888"/>
          </a:xfrm>
          <a:prstGeom prst="rect">
            <a:avLst/>
          </a:prstGeom>
        </p:spPr>
      </p:pic>
      <p:grpSp>
        <p:nvGrpSpPr>
          <p:cNvPr id="36" name="组合 35"/>
          <p:cNvGrpSpPr/>
          <p:nvPr/>
        </p:nvGrpSpPr>
        <p:grpSpPr>
          <a:xfrm>
            <a:off x="3263248" y="2769446"/>
            <a:ext cx="2199786" cy="798011"/>
            <a:chOff x="798913" y="1554972"/>
            <a:chExt cx="2894121" cy="798011"/>
          </a:xfrm>
        </p:grpSpPr>
        <p:sp>
          <p:nvSpPr>
            <p:cNvPr id="38" name="圆角矩形 37"/>
            <p:cNvSpPr/>
            <p:nvPr/>
          </p:nvSpPr>
          <p:spPr>
            <a:xfrm>
              <a:off x="798913" y="1554972"/>
              <a:ext cx="2894121" cy="798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937354" y="1692367"/>
              <a:ext cx="2617240"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丰富的资源</a:t>
              </a:r>
            </a:p>
          </p:txBody>
        </p:sp>
      </p:grpSp>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031" y="90815"/>
            <a:ext cx="4207365" cy="8701145"/>
          </a:xfrm>
          <a:prstGeom prst="rect">
            <a:avLst/>
          </a:prstGeom>
        </p:spPr>
      </p:pic>
      <p:grpSp>
        <p:nvGrpSpPr>
          <p:cNvPr id="51" name="组合 50"/>
          <p:cNvGrpSpPr/>
          <p:nvPr/>
        </p:nvGrpSpPr>
        <p:grpSpPr>
          <a:xfrm>
            <a:off x="1524778" y="1319404"/>
            <a:ext cx="3003307" cy="949690"/>
            <a:chOff x="1506305" y="1241636"/>
            <a:chExt cx="3003307" cy="949690"/>
          </a:xfrm>
        </p:grpSpPr>
        <p:grpSp>
          <p:nvGrpSpPr>
            <p:cNvPr id="52" name="组合 51"/>
            <p:cNvGrpSpPr/>
            <p:nvPr/>
          </p:nvGrpSpPr>
          <p:grpSpPr>
            <a:xfrm>
              <a:off x="1506305" y="1241636"/>
              <a:ext cx="3003307" cy="949690"/>
              <a:chOff x="411501" y="1473574"/>
              <a:chExt cx="3003307" cy="949690"/>
            </a:xfrm>
          </p:grpSpPr>
          <p:sp>
            <p:nvSpPr>
              <p:cNvPr id="54" name="圆角矩形 53"/>
              <p:cNvSpPr/>
              <p:nvPr/>
            </p:nvSpPr>
            <p:spPr>
              <a:xfrm>
                <a:off x="798913" y="1554972"/>
                <a:ext cx="2063539" cy="798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367434" y="1686809"/>
                <a:ext cx="2047374"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个性化</a:t>
                </a:r>
              </a:p>
            </p:txBody>
          </p:sp>
          <p:sp>
            <p:nvSpPr>
              <p:cNvPr id="56" name="Oval 44"/>
              <p:cNvSpPr/>
              <p:nvPr/>
            </p:nvSpPr>
            <p:spPr>
              <a:xfrm>
                <a:off x="411501" y="1473574"/>
                <a:ext cx="927976" cy="949690"/>
              </a:xfrm>
              <a:prstGeom prst="ellipse">
                <a:avLst/>
              </a:prstGeom>
              <a:solidFill>
                <a:srgbClr val="A28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latin typeface="Arial" panose="020B0604020202020204" pitchFamily="34" charset="0"/>
                  <a:ea typeface="微软雅黑" panose="020B0503020204020204" pitchFamily="34" charset="-122"/>
                  <a:sym typeface="Arial" panose="020B0604020202020204" pitchFamily="34" charset="0"/>
                </a:endParaRPr>
              </a:p>
            </p:txBody>
          </p:sp>
        </p:grpSp>
        <p:sp>
          <p:nvSpPr>
            <p:cNvPr id="53" name="文本框 52"/>
            <p:cNvSpPr txBox="1"/>
            <p:nvPr/>
          </p:nvSpPr>
          <p:spPr>
            <a:xfrm>
              <a:off x="1664535" y="1331760"/>
              <a:ext cx="603997" cy="769441"/>
            </a:xfrm>
            <a:prstGeom prst="rect">
              <a:avLst/>
            </a:prstGeom>
            <a:noFill/>
          </p:spPr>
          <p:txBody>
            <a:bodyPr wrap="square" rtlCol="0">
              <a:spAutoFit/>
            </a:bodyPr>
            <a:lstStyle/>
            <a:p>
              <a:r>
                <a:rPr lang="en-US" altLang="zh-CN" sz="4400" dirty="0">
                  <a:solidFill>
                    <a:schemeClr val="bg1"/>
                  </a:solidFill>
                  <a:latin typeface="Agency FB" panose="020B0503020202020204" pitchFamily="34" charset="0"/>
                </a:rPr>
                <a:t>01</a:t>
              </a:r>
              <a:endParaRPr lang="zh-CN" altLang="en-US" sz="4400" dirty="0">
                <a:solidFill>
                  <a:schemeClr val="bg1"/>
                </a:solidFill>
                <a:latin typeface="Agency FB" panose="020B0503020202020204" pitchFamily="34" charset="0"/>
              </a:endParaRPr>
            </a:p>
          </p:txBody>
        </p:sp>
      </p:grpSp>
      <p:grpSp>
        <p:nvGrpSpPr>
          <p:cNvPr id="57" name="组合 56"/>
          <p:cNvGrpSpPr/>
          <p:nvPr/>
        </p:nvGrpSpPr>
        <p:grpSpPr>
          <a:xfrm>
            <a:off x="1524778" y="2688903"/>
            <a:ext cx="3003307" cy="949690"/>
            <a:chOff x="1506305" y="1241636"/>
            <a:chExt cx="3003307" cy="949690"/>
          </a:xfrm>
        </p:grpSpPr>
        <p:grpSp>
          <p:nvGrpSpPr>
            <p:cNvPr id="58" name="组合 57"/>
            <p:cNvGrpSpPr/>
            <p:nvPr/>
          </p:nvGrpSpPr>
          <p:grpSpPr>
            <a:xfrm>
              <a:off x="1506305" y="1241636"/>
              <a:ext cx="3003307" cy="949690"/>
              <a:chOff x="411501" y="1473574"/>
              <a:chExt cx="3003307" cy="949690"/>
            </a:xfrm>
          </p:grpSpPr>
          <p:sp>
            <p:nvSpPr>
              <p:cNvPr id="60" name="圆角矩形 59"/>
              <p:cNvSpPr/>
              <p:nvPr/>
            </p:nvSpPr>
            <p:spPr>
              <a:xfrm>
                <a:off x="798913" y="1554972"/>
                <a:ext cx="2063539" cy="798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1367434" y="1686809"/>
                <a:ext cx="2047374"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任务制</a:t>
                </a:r>
              </a:p>
            </p:txBody>
          </p:sp>
          <p:sp>
            <p:nvSpPr>
              <p:cNvPr id="62" name="Oval 44"/>
              <p:cNvSpPr/>
              <p:nvPr/>
            </p:nvSpPr>
            <p:spPr>
              <a:xfrm>
                <a:off x="411501" y="1473574"/>
                <a:ext cx="927976" cy="949690"/>
              </a:xfrm>
              <a:prstGeom prst="ellipse">
                <a:avLst/>
              </a:prstGeom>
              <a:solidFill>
                <a:srgbClr val="A28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latin typeface="Arial" panose="020B0604020202020204" pitchFamily="34" charset="0"/>
                  <a:ea typeface="微软雅黑" panose="020B0503020204020204" pitchFamily="34" charset="-122"/>
                  <a:sym typeface="Arial" panose="020B0604020202020204" pitchFamily="34" charset="0"/>
                </a:endParaRPr>
              </a:p>
            </p:txBody>
          </p:sp>
        </p:grpSp>
        <p:sp>
          <p:nvSpPr>
            <p:cNvPr id="59" name="文本框 58"/>
            <p:cNvSpPr txBox="1"/>
            <p:nvPr/>
          </p:nvSpPr>
          <p:spPr>
            <a:xfrm>
              <a:off x="1621164" y="1342012"/>
              <a:ext cx="690737" cy="769441"/>
            </a:xfrm>
            <a:prstGeom prst="rect">
              <a:avLst/>
            </a:prstGeom>
            <a:noFill/>
          </p:spPr>
          <p:txBody>
            <a:bodyPr wrap="square" rtlCol="0">
              <a:spAutoFit/>
            </a:bodyPr>
            <a:lstStyle/>
            <a:p>
              <a:r>
                <a:rPr lang="en-US" altLang="zh-CN" sz="4400" dirty="0">
                  <a:solidFill>
                    <a:schemeClr val="bg1"/>
                  </a:solidFill>
                  <a:latin typeface="Agency FB" panose="020B0503020202020204" pitchFamily="34" charset="0"/>
                </a:rPr>
                <a:t>02</a:t>
              </a:r>
              <a:endParaRPr lang="zh-CN" altLang="en-US" sz="4400" dirty="0">
                <a:solidFill>
                  <a:schemeClr val="bg1"/>
                </a:solidFill>
                <a:latin typeface="Agency FB" panose="020B0503020202020204" pitchFamily="34" charset="0"/>
              </a:endParaRPr>
            </a:p>
          </p:txBody>
        </p:sp>
      </p:grpSp>
      <p:grpSp>
        <p:nvGrpSpPr>
          <p:cNvPr id="63" name="组合 62"/>
          <p:cNvGrpSpPr/>
          <p:nvPr/>
        </p:nvGrpSpPr>
        <p:grpSpPr>
          <a:xfrm>
            <a:off x="1524778" y="4147661"/>
            <a:ext cx="3003307" cy="949690"/>
            <a:chOff x="1506305" y="1241636"/>
            <a:chExt cx="3003307" cy="949690"/>
          </a:xfrm>
        </p:grpSpPr>
        <p:grpSp>
          <p:nvGrpSpPr>
            <p:cNvPr id="64" name="组合 63"/>
            <p:cNvGrpSpPr/>
            <p:nvPr/>
          </p:nvGrpSpPr>
          <p:grpSpPr>
            <a:xfrm>
              <a:off x="1506305" y="1241636"/>
              <a:ext cx="3003307" cy="949690"/>
              <a:chOff x="411501" y="1473574"/>
              <a:chExt cx="3003307" cy="949690"/>
            </a:xfrm>
          </p:grpSpPr>
          <p:sp>
            <p:nvSpPr>
              <p:cNvPr id="66" name="圆角矩形 65"/>
              <p:cNvSpPr/>
              <p:nvPr/>
            </p:nvSpPr>
            <p:spPr>
              <a:xfrm>
                <a:off x="798913" y="1554972"/>
                <a:ext cx="2063539" cy="798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1367434" y="1686809"/>
                <a:ext cx="2047374" cy="523220"/>
              </a:xfrm>
              <a:prstGeom prst="rect">
                <a:avLst/>
              </a:prstGeom>
              <a:noFill/>
            </p:spPr>
            <p:txBody>
              <a:bodyPr wrap="square" rtlCol="0">
                <a:spAutoFit/>
              </a:bodyPr>
              <a:lstStyle/>
              <a:p>
                <a:r>
                  <a:rPr lang="zh-CN" altLang="en-US" sz="2800" dirty="0">
                    <a:latin typeface="微软雅黑 Light" panose="020B0502040204020203" pitchFamily="34" charset="-122"/>
                    <a:ea typeface="微软雅黑 Light" panose="020B0502040204020203" pitchFamily="34" charset="-122"/>
                  </a:rPr>
                  <a:t>过关式</a:t>
                </a:r>
              </a:p>
            </p:txBody>
          </p:sp>
          <p:sp>
            <p:nvSpPr>
              <p:cNvPr id="68" name="Oval 44"/>
              <p:cNvSpPr/>
              <p:nvPr/>
            </p:nvSpPr>
            <p:spPr>
              <a:xfrm>
                <a:off x="411501" y="1473574"/>
                <a:ext cx="927976" cy="949690"/>
              </a:xfrm>
              <a:prstGeom prst="ellipse">
                <a:avLst/>
              </a:prstGeom>
              <a:solidFill>
                <a:srgbClr val="A289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3200">
                  <a:latin typeface="Arial" panose="020B0604020202020204" pitchFamily="34" charset="0"/>
                  <a:ea typeface="微软雅黑" panose="020B0503020204020204" pitchFamily="34" charset="-122"/>
                  <a:sym typeface="Arial" panose="020B0604020202020204" pitchFamily="34" charset="0"/>
                </a:endParaRPr>
              </a:p>
            </p:txBody>
          </p:sp>
        </p:grpSp>
        <p:sp>
          <p:nvSpPr>
            <p:cNvPr id="65" name="文本框 64"/>
            <p:cNvSpPr txBox="1"/>
            <p:nvPr/>
          </p:nvSpPr>
          <p:spPr>
            <a:xfrm>
              <a:off x="1628713" y="1331760"/>
              <a:ext cx="690737" cy="769441"/>
            </a:xfrm>
            <a:prstGeom prst="rect">
              <a:avLst/>
            </a:prstGeom>
            <a:noFill/>
          </p:spPr>
          <p:txBody>
            <a:bodyPr wrap="square" rtlCol="0">
              <a:spAutoFit/>
            </a:bodyPr>
            <a:lstStyle/>
            <a:p>
              <a:r>
                <a:rPr lang="en-US" altLang="zh-CN" sz="4400" dirty="0">
                  <a:solidFill>
                    <a:schemeClr val="bg1"/>
                  </a:solidFill>
                  <a:latin typeface="Agency FB" panose="020B0503020202020204" pitchFamily="34" charset="0"/>
                </a:rPr>
                <a:t>03</a:t>
              </a:r>
              <a:endParaRPr lang="zh-CN" altLang="en-US" sz="4400" dirty="0">
                <a:solidFill>
                  <a:schemeClr val="bg1"/>
                </a:solidFill>
                <a:latin typeface="Agency FB" panose="020B0503020202020204" pitchFamily="34" charset="0"/>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2"/>
                                        </p:tgtEl>
                                        <p:attrNameLst>
                                          <p:attrName>ppt_w</p:attrName>
                                        </p:attrNameLst>
                                      </p:cBhvr>
                                      <p:tavLst>
                                        <p:tav tm="0">
                                          <p:val>
                                            <p:strVal val="ppt_w"/>
                                          </p:val>
                                        </p:tav>
                                        <p:tav tm="100000">
                                          <p:val>
                                            <p:fltVal val="0"/>
                                          </p:val>
                                        </p:tav>
                                      </p:tavLst>
                                    </p:anim>
                                    <p:anim calcmode="lin" valueType="num">
                                      <p:cBhvr>
                                        <p:cTn id="7" dur="1000"/>
                                        <p:tgtEl>
                                          <p:spTgt spid="32"/>
                                        </p:tgtEl>
                                        <p:attrNameLst>
                                          <p:attrName>ppt_h</p:attrName>
                                        </p:attrNameLst>
                                      </p:cBhvr>
                                      <p:tavLst>
                                        <p:tav tm="0">
                                          <p:val>
                                            <p:strVal val="ppt_h"/>
                                          </p:val>
                                        </p:tav>
                                        <p:tav tm="100000">
                                          <p:val>
                                            <p:fltVal val="0"/>
                                          </p:val>
                                        </p:tav>
                                      </p:tavLst>
                                    </p:anim>
                                    <p:anim calcmode="lin" valueType="num">
                                      <p:cBhvr>
                                        <p:cTn id="8" dur="1000"/>
                                        <p:tgtEl>
                                          <p:spTgt spid="32"/>
                                        </p:tgtEl>
                                        <p:attrNameLst>
                                          <p:attrName>style.rotation</p:attrName>
                                        </p:attrNameLst>
                                      </p:cBhvr>
                                      <p:tavLst>
                                        <p:tav tm="0">
                                          <p:val>
                                            <p:fltVal val="0"/>
                                          </p:val>
                                        </p:tav>
                                        <p:tav tm="100000">
                                          <p:val>
                                            <p:fltVal val="90"/>
                                          </p:val>
                                        </p:tav>
                                      </p:tavLst>
                                    </p:anim>
                                    <p:animEffect transition="out" filter="fade">
                                      <p:cBhvr>
                                        <p:cTn id="9" dur="1000"/>
                                        <p:tgtEl>
                                          <p:spTgt spid="32"/>
                                        </p:tgtEl>
                                      </p:cBhvr>
                                    </p:animEffect>
                                    <p:set>
                                      <p:cBhvr>
                                        <p:cTn id="10" dur="1" fill="hold">
                                          <p:stCondLst>
                                            <p:cond delay="999"/>
                                          </p:stCondLst>
                                        </p:cTn>
                                        <p:tgtEl>
                                          <p:spTgt spid="32"/>
                                        </p:tgtEl>
                                        <p:attrNameLst>
                                          <p:attrName>style.visibility</p:attrName>
                                        </p:attrNameLst>
                                      </p:cBhvr>
                                      <p:to>
                                        <p:strVal val="hidden"/>
                                      </p:to>
                                    </p:set>
                                  </p:childTnLst>
                                </p:cTn>
                              </p:par>
                              <p:par>
                                <p:cTn id="11" presetID="31" presetClass="exit" presetSubtype="0" fill="hold" nodeType="withEffect">
                                  <p:stCondLst>
                                    <p:cond delay="0"/>
                                  </p:stCondLst>
                                  <p:childTnLst>
                                    <p:anim calcmode="lin" valueType="num">
                                      <p:cBhvr>
                                        <p:cTn id="12" dur="1000"/>
                                        <p:tgtEl>
                                          <p:spTgt spid="36"/>
                                        </p:tgtEl>
                                        <p:attrNameLst>
                                          <p:attrName>ppt_w</p:attrName>
                                        </p:attrNameLst>
                                      </p:cBhvr>
                                      <p:tavLst>
                                        <p:tav tm="0">
                                          <p:val>
                                            <p:strVal val="ppt_w"/>
                                          </p:val>
                                        </p:tav>
                                        <p:tav tm="100000">
                                          <p:val>
                                            <p:fltVal val="0"/>
                                          </p:val>
                                        </p:tav>
                                      </p:tavLst>
                                    </p:anim>
                                    <p:anim calcmode="lin" valueType="num">
                                      <p:cBhvr>
                                        <p:cTn id="13" dur="1000"/>
                                        <p:tgtEl>
                                          <p:spTgt spid="36"/>
                                        </p:tgtEl>
                                        <p:attrNameLst>
                                          <p:attrName>ppt_h</p:attrName>
                                        </p:attrNameLst>
                                      </p:cBhvr>
                                      <p:tavLst>
                                        <p:tav tm="0">
                                          <p:val>
                                            <p:strVal val="ppt_h"/>
                                          </p:val>
                                        </p:tav>
                                        <p:tav tm="100000">
                                          <p:val>
                                            <p:fltVal val="0"/>
                                          </p:val>
                                        </p:tav>
                                      </p:tavLst>
                                    </p:anim>
                                    <p:anim calcmode="lin" valueType="num">
                                      <p:cBhvr>
                                        <p:cTn id="14" dur="1000"/>
                                        <p:tgtEl>
                                          <p:spTgt spid="36"/>
                                        </p:tgtEl>
                                        <p:attrNameLst>
                                          <p:attrName>style.rotation</p:attrName>
                                        </p:attrNameLst>
                                      </p:cBhvr>
                                      <p:tavLst>
                                        <p:tav tm="0">
                                          <p:val>
                                            <p:fltVal val="0"/>
                                          </p:val>
                                        </p:tav>
                                        <p:tav tm="100000">
                                          <p:val>
                                            <p:fltVal val="90"/>
                                          </p:val>
                                        </p:tav>
                                      </p:tavLst>
                                    </p:anim>
                                    <p:animEffect transition="out" filter="fade">
                                      <p:cBhvr>
                                        <p:cTn id="15" dur="1000"/>
                                        <p:tgtEl>
                                          <p:spTgt spid="36"/>
                                        </p:tgtEl>
                                      </p:cBhvr>
                                    </p:animEffect>
                                    <p:set>
                                      <p:cBhvr>
                                        <p:cTn id="16" dur="1" fill="hold">
                                          <p:stCondLst>
                                            <p:cond delay="999"/>
                                          </p:stCondLst>
                                        </p:cTn>
                                        <p:tgtEl>
                                          <p:spTgt spid="36"/>
                                        </p:tgtEl>
                                        <p:attrNameLst>
                                          <p:attrName>style.visibility</p:attrName>
                                        </p:attrNameLst>
                                      </p:cBhvr>
                                      <p:to>
                                        <p:strVal val="hidden"/>
                                      </p:to>
                                    </p:se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ppt_x"/>
                                          </p:val>
                                        </p:tav>
                                        <p:tav tm="100000">
                                          <p:val>
                                            <p:strVal val="#ppt_x"/>
                                          </p:val>
                                        </p:tav>
                                      </p:tavLst>
                                    </p:anim>
                                    <p:anim calcmode="lin" valueType="num">
                                      <p:cBhvr additive="base">
                                        <p:cTn id="2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000"/>
                                        <p:tgtEl>
                                          <p:spTgt spid="51"/>
                                        </p:tgtEl>
                                      </p:cBhvr>
                                    </p:animEffect>
                                    <p:anim calcmode="lin" valueType="num">
                                      <p:cBhvr>
                                        <p:cTn id="27" dur="1000" fill="hold"/>
                                        <p:tgtEl>
                                          <p:spTgt spid="51"/>
                                        </p:tgtEl>
                                        <p:attrNameLst>
                                          <p:attrName>ppt_x</p:attrName>
                                        </p:attrNameLst>
                                      </p:cBhvr>
                                      <p:tavLst>
                                        <p:tav tm="0">
                                          <p:val>
                                            <p:strVal val="#ppt_x"/>
                                          </p:val>
                                        </p:tav>
                                        <p:tav tm="100000">
                                          <p:val>
                                            <p:strVal val="#ppt_x"/>
                                          </p:val>
                                        </p:tav>
                                      </p:tavLst>
                                    </p:anim>
                                    <p:anim calcmode="lin" valueType="num">
                                      <p:cBhvr>
                                        <p:cTn id="28" dur="1000" fill="hold"/>
                                        <p:tgtEl>
                                          <p:spTgt spid="51"/>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anim calcmode="lin" valueType="num">
                                      <p:cBhvr>
                                        <p:cTn id="33" dur="1000" fill="hold"/>
                                        <p:tgtEl>
                                          <p:spTgt spid="57"/>
                                        </p:tgtEl>
                                        <p:attrNameLst>
                                          <p:attrName>ppt_x</p:attrName>
                                        </p:attrNameLst>
                                      </p:cBhvr>
                                      <p:tavLst>
                                        <p:tav tm="0">
                                          <p:val>
                                            <p:strVal val="#ppt_x"/>
                                          </p:val>
                                        </p:tav>
                                        <p:tav tm="100000">
                                          <p:val>
                                            <p:strVal val="#ppt_x"/>
                                          </p:val>
                                        </p:tav>
                                      </p:tavLst>
                                    </p:anim>
                                    <p:anim calcmode="lin" valueType="num">
                                      <p:cBhvr>
                                        <p:cTn id="34" dur="1000" fill="hold"/>
                                        <p:tgtEl>
                                          <p:spTgt spid="57"/>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nodeType="after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1000"/>
                                        <p:tgtEl>
                                          <p:spTgt spid="63"/>
                                        </p:tgtEl>
                                      </p:cBhvr>
                                    </p:animEffect>
                                    <p:anim calcmode="lin" valueType="num">
                                      <p:cBhvr>
                                        <p:cTn id="39" dur="1000" fill="hold"/>
                                        <p:tgtEl>
                                          <p:spTgt spid="63"/>
                                        </p:tgtEl>
                                        <p:attrNameLst>
                                          <p:attrName>ppt_x</p:attrName>
                                        </p:attrNameLst>
                                      </p:cBhvr>
                                      <p:tavLst>
                                        <p:tav tm="0">
                                          <p:val>
                                            <p:strVal val="#ppt_x"/>
                                          </p:val>
                                        </p:tav>
                                        <p:tav tm="100000">
                                          <p:val>
                                            <p:strVal val="#ppt_x"/>
                                          </p:val>
                                        </p:tav>
                                      </p:tavLst>
                                    </p:anim>
                                    <p:anim calcmode="lin" valueType="num">
                                      <p:cBhvr>
                                        <p:cTn id="4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推荐算法理念</a:t>
            </a:r>
          </a:p>
        </p:txBody>
      </p:sp>
      <p:sp>
        <p:nvSpPr>
          <p:cNvPr id="9" name="TextBox 13@|17FFC:16777215|FBC:16777215|LFC:16777215|LBC:16777215"/>
          <p:cNvSpPr txBox="1">
            <a:spLocks noChangeArrowheads="1"/>
          </p:cNvSpPr>
          <p:nvPr/>
        </p:nvSpPr>
        <p:spPr bwMode="auto">
          <a:xfrm>
            <a:off x="717045" y="2680152"/>
            <a:ext cx="24511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dirty="0">
                <a:solidFill>
                  <a:srgbClr val="445469"/>
                </a:solidFill>
                <a:latin typeface="Arial" panose="020B0604020202020204" pitchFamily="34" charset="0"/>
                <a:ea typeface="微软雅黑" panose="020B0503020204020204" pitchFamily="34" charset="-122"/>
                <a:sym typeface="Arial" panose="020B0604020202020204" pitchFamily="34" charset="0"/>
              </a:rPr>
              <a:t>蒙特卡洛搜索树</a:t>
            </a:r>
            <a:endParaRPr lang="en-US" altLang="zh-CN"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3@|17FFC:16777215|FBC:16777215|LFC:16777215|LBC:16777215"/>
          <p:cNvSpPr txBox="1">
            <a:spLocks noChangeArrowheads="1"/>
          </p:cNvSpPr>
          <p:nvPr/>
        </p:nvSpPr>
        <p:spPr bwMode="auto">
          <a:xfrm>
            <a:off x="717045" y="3593539"/>
            <a:ext cx="245110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dirty="0">
                <a:solidFill>
                  <a:srgbClr val="445469"/>
                </a:solidFill>
                <a:latin typeface="Arial" panose="020B0604020202020204" pitchFamily="34" charset="0"/>
                <a:ea typeface="微软雅黑" panose="020B0503020204020204" pitchFamily="34" charset="-122"/>
                <a:sym typeface="Arial" panose="020B0604020202020204" pitchFamily="34" charset="0"/>
              </a:rPr>
              <a:t>深度学习棋谱，建立</a:t>
            </a:r>
            <a:r>
              <a:rPr lang="en-US" altLang="zh-CN" dirty="0">
                <a:solidFill>
                  <a:srgbClr val="445469"/>
                </a:solidFill>
                <a:latin typeface="Arial" panose="020B0604020202020204" pitchFamily="34" charset="0"/>
                <a:ea typeface="微软雅黑" panose="020B0503020204020204" pitchFamily="34" charset="-122"/>
                <a:sym typeface="Arial" panose="020B0604020202020204" pitchFamily="34" charset="0"/>
              </a:rPr>
              <a:t>CNN</a:t>
            </a:r>
            <a:r>
              <a:rPr lang="zh-CN" altLang="en-US" dirty="0">
                <a:solidFill>
                  <a:srgbClr val="445469"/>
                </a:solidFill>
                <a:latin typeface="Arial" panose="020B0604020202020204" pitchFamily="34" charset="0"/>
                <a:ea typeface="微软雅黑" panose="020B0503020204020204" pitchFamily="34" charset="-122"/>
                <a:sym typeface="Arial" panose="020B0604020202020204" pitchFamily="34" charset="0"/>
              </a:rPr>
              <a:t>神经网络</a:t>
            </a:r>
            <a:endParaRPr lang="en-US" altLang="zh-CN"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3@|17FFC:16777215|FBC:16777215|LFC:16777215|LBC:16777215"/>
          <p:cNvSpPr txBox="1">
            <a:spLocks noChangeArrowheads="1"/>
          </p:cNvSpPr>
          <p:nvPr/>
        </p:nvSpPr>
        <p:spPr bwMode="auto">
          <a:xfrm>
            <a:off x="717045" y="4847591"/>
            <a:ext cx="24511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dirty="0">
                <a:solidFill>
                  <a:srgbClr val="445469"/>
                </a:solidFill>
                <a:latin typeface="Arial" panose="020B0604020202020204" pitchFamily="34" charset="0"/>
                <a:ea typeface="微软雅黑" panose="020B0503020204020204" pitchFamily="34" charset="-122"/>
                <a:sym typeface="Arial" panose="020B0604020202020204" pitchFamily="34" charset="0"/>
              </a:rPr>
              <a:t>左右互搏</a:t>
            </a:r>
            <a:endParaRPr lang="en-US" altLang="zh-CN"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13@|17FFC:16777215|FBC:16777215|LFC:16777215|LBC:16777215"/>
          <p:cNvSpPr txBox="1">
            <a:spLocks noChangeArrowheads="1"/>
          </p:cNvSpPr>
          <p:nvPr/>
        </p:nvSpPr>
        <p:spPr bwMode="auto">
          <a:xfrm>
            <a:off x="8932839" y="2531141"/>
            <a:ext cx="245110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dirty="0">
                <a:solidFill>
                  <a:srgbClr val="445469"/>
                </a:solidFill>
                <a:latin typeface="Arial" panose="020B0604020202020204" pitchFamily="34" charset="0"/>
                <a:ea typeface="微软雅黑" panose="020B0503020204020204" pitchFamily="34" charset="-122"/>
                <a:sym typeface="Arial" panose="020B0604020202020204" pitchFamily="34" charset="0"/>
              </a:rPr>
              <a:t>基于内容和协同过滤的同构化整合方法</a:t>
            </a:r>
            <a:endParaRPr lang="en-US" altLang="zh-CN"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3@|17FFC:16777215|FBC:16777215|LFC:16777215|LBC:16777215"/>
          <p:cNvSpPr txBox="1">
            <a:spLocks noChangeArrowheads="1"/>
          </p:cNvSpPr>
          <p:nvPr/>
        </p:nvSpPr>
        <p:spPr bwMode="auto">
          <a:xfrm>
            <a:off x="8932838" y="3455040"/>
            <a:ext cx="24511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dirty="0">
                <a:solidFill>
                  <a:srgbClr val="445469"/>
                </a:solidFill>
                <a:latin typeface="Arial" panose="020B0604020202020204" pitchFamily="34" charset="0"/>
                <a:ea typeface="微软雅黑" panose="020B0503020204020204" pitchFamily="34" charset="-122"/>
                <a:sym typeface="Arial" panose="020B0604020202020204" pitchFamily="34" charset="0"/>
              </a:rPr>
              <a:t>深度学习用户模型和个性化推荐结果，建立</a:t>
            </a:r>
            <a:r>
              <a:rPr lang="en-US" altLang="zh-CN" dirty="0">
                <a:solidFill>
                  <a:srgbClr val="445469"/>
                </a:solidFill>
                <a:latin typeface="Arial" panose="020B0604020202020204" pitchFamily="34" charset="0"/>
                <a:ea typeface="微软雅黑" panose="020B0503020204020204" pitchFamily="34" charset="-122"/>
                <a:sym typeface="Arial" panose="020B0604020202020204" pitchFamily="34" charset="0"/>
              </a:rPr>
              <a:t>BP</a:t>
            </a:r>
            <a:r>
              <a:rPr lang="zh-CN" altLang="en-US" dirty="0">
                <a:solidFill>
                  <a:srgbClr val="445469"/>
                </a:solidFill>
                <a:latin typeface="Arial" panose="020B0604020202020204" pitchFamily="34" charset="0"/>
                <a:ea typeface="微软雅黑" panose="020B0503020204020204" pitchFamily="34" charset="-122"/>
                <a:sym typeface="Arial" panose="020B0604020202020204" pitchFamily="34" charset="0"/>
              </a:rPr>
              <a:t>神经网络</a:t>
            </a:r>
            <a:endParaRPr lang="en-US" altLang="zh-CN"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3@|17FFC:16777215|FBC:16777215|LFC:16777215|LBC:16777215"/>
          <p:cNvSpPr txBox="1">
            <a:spLocks noChangeArrowheads="1"/>
          </p:cNvSpPr>
          <p:nvPr/>
        </p:nvSpPr>
        <p:spPr bwMode="auto">
          <a:xfrm>
            <a:off x="8932838" y="4847782"/>
            <a:ext cx="24511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dirty="0">
                <a:solidFill>
                  <a:srgbClr val="445469"/>
                </a:solidFill>
                <a:latin typeface="Arial" panose="020B0604020202020204" pitchFamily="34" charset="0"/>
                <a:ea typeface="微软雅黑" panose="020B0503020204020204" pitchFamily="34" charset="-122"/>
                <a:sym typeface="Arial" panose="020B0604020202020204" pitchFamily="34" charset="0"/>
              </a:rPr>
              <a:t>新数据的反馈训练</a:t>
            </a:r>
            <a:endParaRPr lang="en-US" altLang="zh-CN"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4" name="图片 13"/>
          <p:cNvPicPr>
            <a:picLocks noChangeAspect="1"/>
          </p:cNvPicPr>
          <p:nvPr/>
        </p:nvPicPr>
        <p:blipFill>
          <a:blip r:embed="rId4"/>
          <a:stretch>
            <a:fillRect/>
          </a:stretch>
        </p:blipFill>
        <p:spPr>
          <a:xfrm>
            <a:off x="3572873" y="704850"/>
            <a:ext cx="1458000" cy="145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圆角矩形 27"/>
          <p:cNvSpPr/>
          <p:nvPr/>
        </p:nvSpPr>
        <p:spPr>
          <a:xfrm>
            <a:off x="3473606" y="2464256"/>
            <a:ext cx="1656535" cy="710744"/>
          </a:xfrm>
          <a:prstGeom prst="round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9"/>
                </a:solidFill>
                <a:latin typeface="Arial" panose="020B0604020202020204" pitchFamily="34" charset="0"/>
                <a:ea typeface="微软雅黑" panose="020B0503020204020204" pitchFamily="34" charset="-122"/>
              </a:rPr>
              <a:t>下棋算法</a:t>
            </a:r>
            <a:endParaRPr lang="en-US" altLang="zh-CN" sz="1600" dirty="0">
              <a:solidFill>
                <a:srgbClr val="445469"/>
              </a:solidFill>
              <a:latin typeface="Arial" panose="020B0604020202020204" pitchFamily="34" charset="0"/>
              <a:ea typeface="微软雅黑" panose="020B0503020204020204" pitchFamily="34" charset="-122"/>
            </a:endParaRPr>
          </a:p>
        </p:txBody>
      </p:sp>
      <p:sp>
        <p:nvSpPr>
          <p:cNvPr id="32" name="圆角矩形 31"/>
          <p:cNvSpPr/>
          <p:nvPr/>
        </p:nvSpPr>
        <p:spPr>
          <a:xfrm>
            <a:off x="3473606" y="4668525"/>
            <a:ext cx="1656535" cy="708791"/>
          </a:xfrm>
          <a:prstGeom prst="round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9"/>
                </a:solidFill>
                <a:latin typeface="Arial" panose="020B0604020202020204" pitchFamily="34" charset="0"/>
                <a:ea typeface="微软雅黑" panose="020B0503020204020204" pitchFamily="34" charset="-122"/>
              </a:rPr>
              <a:t>增强学习</a:t>
            </a:r>
            <a:endParaRPr lang="en-US" altLang="zh-CN" sz="1600" dirty="0">
              <a:solidFill>
                <a:srgbClr val="445469"/>
              </a:solidFill>
              <a:latin typeface="Arial" panose="020B0604020202020204" pitchFamily="34" charset="0"/>
              <a:ea typeface="微软雅黑" panose="020B0503020204020204" pitchFamily="34" charset="-122"/>
            </a:endParaRPr>
          </a:p>
        </p:txBody>
      </p:sp>
      <p:sp>
        <p:nvSpPr>
          <p:cNvPr id="35" name="圆角矩形 34"/>
          <p:cNvSpPr/>
          <p:nvPr/>
        </p:nvSpPr>
        <p:spPr>
          <a:xfrm>
            <a:off x="3473606" y="3516143"/>
            <a:ext cx="1656535" cy="708791"/>
          </a:xfrm>
          <a:prstGeom prst="round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9"/>
                </a:solidFill>
                <a:latin typeface="Arial" panose="020B0604020202020204" pitchFamily="34" charset="0"/>
                <a:ea typeface="微软雅黑" panose="020B0503020204020204" pitchFamily="34" charset="-122"/>
              </a:rPr>
              <a:t>深度学习</a:t>
            </a:r>
            <a:endParaRPr lang="en-US" altLang="zh-CN" sz="1600" dirty="0">
              <a:solidFill>
                <a:srgbClr val="445469"/>
              </a:solidFill>
              <a:latin typeface="Arial" panose="020B0604020202020204" pitchFamily="34" charset="0"/>
              <a:ea typeface="微软雅黑" panose="020B0503020204020204" pitchFamily="34" charset="-122"/>
            </a:endParaRPr>
          </a:p>
        </p:txBody>
      </p:sp>
      <p:sp>
        <p:nvSpPr>
          <p:cNvPr id="36" name="流程图: 资料带 35"/>
          <p:cNvSpPr/>
          <p:nvPr/>
        </p:nvSpPr>
        <p:spPr>
          <a:xfrm>
            <a:off x="3015746" y="5689600"/>
            <a:ext cx="2572254" cy="774700"/>
          </a:xfrm>
          <a:prstGeom prst="flowChartPunchedTap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9"/>
                </a:solidFill>
                <a:latin typeface="Arial" panose="020B0604020202020204" pitchFamily="34" charset="0"/>
                <a:ea typeface="微软雅黑" panose="020B0503020204020204" pitchFamily="34" charset="-122"/>
              </a:rPr>
              <a:t>成熟神经网络算法</a:t>
            </a:r>
          </a:p>
        </p:txBody>
      </p:sp>
      <p:pic>
        <p:nvPicPr>
          <p:cNvPr id="7" name="图片 6"/>
          <p:cNvPicPr>
            <a:picLocks noChangeAspect="1"/>
          </p:cNvPicPr>
          <p:nvPr/>
        </p:nvPicPr>
        <p:blipFill>
          <a:blip r:embed="rId5"/>
          <a:stretch>
            <a:fillRect/>
          </a:stretch>
        </p:blipFill>
        <p:spPr>
          <a:xfrm>
            <a:off x="6637644" y="704850"/>
            <a:ext cx="1458000" cy="145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1" name="圆角矩形 30"/>
          <p:cNvSpPr/>
          <p:nvPr/>
        </p:nvSpPr>
        <p:spPr>
          <a:xfrm>
            <a:off x="6637644" y="3516143"/>
            <a:ext cx="1656535" cy="708791"/>
          </a:xfrm>
          <a:prstGeom prst="round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9"/>
                </a:solidFill>
                <a:latin typeface="Arial" panose="020B0604020202020204" pitchFamily="34" charset="0"/>
                <a:ea typeface="微软雅黑" panose="020B0503020204020204" pitchFamily="34" charset="-122"/>
              </a:rPr>
              <a:t>深度学习</a:t>
            </a:r>
            <a:endParaRPr lang="en-US" altLang="zh-CN" sz="1600" dirty="0">
              <a:solidFill>
                <a:srgbClr val="445469"/>
              </a:solidFill>
              <a:latin typeface="Arial" panose="020B0604020202020204" pitchFamily="34" charset="0"/>
              <a:ea typeface="微软雅黑" panose="020B0503020204020204" pitchFamily="34" charset="-122"/>
            </a:endParaRPr>
          </a:p>
        </p:txBody>
      </p:sp>
      <p:sp>
        <p:nvSpPr>
          <p:cNvPr id="33" name="圆角矩形 32"/>
          <p:cNvSpPr/>
          <p:nvPr/>
        </p:nvSpPr>
        <p:spPr>
          <a:xfrm>
            <a:off x="6637644" y="4668525"/>
            <a:ext cx="1656535" cy="708791"/>
          </a:xfrm>
          <a:prstGeom prst="round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9"/>
                </a:solidFill>
                <a:latin typeface="Arial" panose="020B0604020202020204" pitchFamily="34" charset="0"/>
                <a:ea typeface="微软雅黑" panose="020B0503020204020204" pitchFamily="34" charset="-122"/>
              </a:rPr>
              <a:t>增量学习</a:t>
            </a:r>
            <a:endParaRPr lang="en-US" altLang="zh-CN" sz="1600" dirty="0">
              <a:solidFill>
                <a:srgbClr val="445469"/>
              </a:solidFill>
              <a:latin typeface="Arial" panose="020B0604020202020204" pitchFamily="34" charset="0"/>
              <a:ea typeface="微软雅黑" panose="020B0503020204020204" pitchFamily="34" charset="-122"/>
            </a:endParaRPr>
          </a:p>
        </p:txBody>
      </p:sp>
      <p:sp>
        <p:nvSpPr>
          <p:cNvPr id="34" name="圆角矩形 33"/>
          <p:cNvSpPr/>
          <p:nvPr/>
        </p:nvSpPr>
        <p:spPr>
          <a:xfrm>
            <a:off x="6637644" y="2464712"/>
            <a:ext cx="1656535" cy="708791"/>
          </a:xfrm>
          <a:prstGeom prst="roundRect">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9"/>
                </a:solidFill>
                <a:latin typeface="Arial" panose="020B0604020202020204" pitchFamily="34" charset="0"/>
                <a:ea typeface="微软雅黑" panose="020B0503020204020204" pitchFamily="34" charset="-122"/>
              </a:rPr>
              <a:t>推荐算法</a:t>
            </a:r>
            <a:endParaRPr lang="en-US" altLang="zh-CN" sz="1600" dirty="0">
              <a:solidFill>
                <a:srgbClr val="445469"/>
              </a:solidFill>
              <a:latin typeface="Arial" panose="020B0604020202020204" pitchFamily="34" charset="0"/>
              <a:ea typeface="微软雅黑" panose="020B0503020204020204" pitchFamily="34" charset="-122"/>
            </a:endParaRPr>
          </a:p>
        </p:txBody>
      </p:sp>
      <p:sp>
        <p:nvSpPr>
          <p:cNvPr id="37" name="流程图: 资料带 36"/>
          <p:cNvSpPr/>
          <p:nvPr/>
        </p:nvSpPr>
        <p:spPr>
          <a:xfrm>
            <a:off x="6182117" y="5691653"/>
            <a:ext cx="2572254" cy="774700"/>
          </a:xfrm>
          <a:prstGeom prst="flowChartPunchedTap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445469"/>
                </a:solidFill>
                <a:latin typeface="Arial" panose="020B0604020202020204" pitchFamily="34" charset="0"/>
                <a:ea typeface="微软雅黑" panose="020B0503020204020204" pitchFamily="34" charset="-122"/>
              </a:rPr>
              <a:t>成熟神经网络算法</a:t>
            </a:r>
          </a:p>
        </p:txBody>
      </p:sp>
      <p:cxnSp>
        <p:nvCxnSpPr>
          <p:cNvPr id="41" name="直接箭头连接符 40"/>
          <p:cNvCxnSpPr>
            <a:stCxn id="28" idx="2"/>
            <a:endCxn id="35" idx="0"/>
          </p:cNvCxnSpPr>
          <p:nvPr/>
        </p:nvCxnSpPr>
        <p:spPr>
          <a:xfrm>
            <a:off x="4301874" y="3175000"/>
            <a:ext cx="0" cy="341143"/>
          </a:xfrm>
          <a:prstGeom prst="straightConnector1">
            <a:avLst/>
          </a:prstGeom>
          <a:ln>
            <a:solidFill>
              <a:srgbClr val="445469"/>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5" idx="2"/>
            <a:endCxn id="32" idx="0"/>
          </p:cNvCxnSpPr>
          <p:nvPr/>
        </p:nvCxnSpPr>
        <p:spPr>
          <a:xfrm>
            <a:off x="4301874" y="4224934"/>
            <a:ext cx="0" cy="443591"/>
          </a:xfrm>
          <a:prstGeom prst="straightConnector1">
            <a:avLst/>
          </a:prstGeom>
          <a:ln>
            <a:solidFill>
              <a:srgbClr val="445469"/>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2" idx="2"/>
            <a:endCxn id="36" idx="0"/>
          </p:cNvCxnSpPr>
          <p:nvPr/>
        </p:nvCxnSpPr>
        <p:spPr>
          <a:xfrm flipH="1">
            <a:off x="4301873" y="5377316"/>
            <a:ext cx="1" cy="389754"/>
          </a:xfrm>
          <a:prstGeom prst="straightConnector1">
            <a:avLst/>
          </a:prstGeom>
          <a:ln>
            <a:solidFill>
              <a:srgbClr val="44546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4" idx="2"/>
            <a:endCxn id="31" idx="0"/>
          </p:cNvCxnSpPr>
          <p:nvPr/>
        </p:nvCxnSpPr>
        <p:spPr>
          <a:xfrm>
            <a:off x="7465912" y="3173503"/>
            <a:ext cx="0" cy="342640"/>
          </a:xfrm>
          <a:prstGeom prst="straightConnector1">
            <a:avLst/>
          </a:prstGeom>
          <a:ln>
            <a:solidFill>
              <a:srgbClr val="445469"/>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1" idx="2"/>
            <a:endCxn id="33" idx="0"/>
          </p:cNvCxnSpPr>
          <p:nvPr/>
        </p:nvCxnSpPr>
        <p:spPr>
          <a:xfrm>
            <a:off x="7465912" y="4224934"/>
            <a:ext cx="0" cy="443591"/>
          </a:xfrm>
          <a:prstGeom prst="straightConnector1">
            <a:avLst/>
          </a:prstGeom>
          <a:ln>
            <a:solidFill>
              <a:srgbClr val="445469"/>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33" idx="2"/>
            <a:endCxn id="37" idx="0"/>
          </p:cNvCxnSpPr>
          <p:nvPr/>
        </p:nvCxnSpPr>
        <p:spPr>
          <a:xfrm>
            <a:off x="7465912" y="5377316"/>
            <a:ext cx="2332" cy="391807"/>
          </a:xfrm>
          <a:prstGeom prst="straightConnector1">
            <a:avLst/>
          </a:prstGeom>
          <a:ln>
            <a:solidFill>
              <a:srgbClr val="44546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childTnLst>
                          </p:cTn>
                        </p:par>
                        <p:par>
                          <p:cTn id="21" fill="hold">
                            <p:stCondLst>
                              <p:cond delay="500"/>
                            </p:stCondLst>
                            <p:childTnLst>
                              <p:par>
                                <p:cTn id="22" presetID="14" presetClass="entr" presetSubtype="1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randombar(horizontal)">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4" name="矩形 43"/>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ln w="22225">
                  <a:solidFill>
                    <a:schemeClr val="accent2"/>
                  </a:solidFill>
                  <a:prstDash val="solid"/>
                </a:ln>
                <a:solidFill>
                  <a:schemeClr val="accent2">
                    <a:lumMod val="40000"/>
                    <a:lumOff val="60000"/>
                  </a:schemeClr>
                </a:solidFill>
              </a:rPr>
              <a:t> </a:t>
            </a:r>
            <a:endParaRPr lang="zh-CN" altLang="en-US" b="1" dirty="0">
              <a:ln w="22225">
                <a:solidFill>
                  <a:schemeClr val="accent2"/>
                </a:solidFill>
                <a:prstDash val="solid"/>
              </a:ln>
              <a:solidFill>
                <a:schemeClr val="accent2">
                  <a:lumMod val="40000"/>
                  <a:lumOff val="60000"/>
                </a:schemeClr>
              </a:solidFill>
            </a:endParaRPr>
          </a:p>
        </p:txBody>
      </p:sp>
      <p:grpSp>
        <p:nvGrpSpPr>
          <p:cNvPr id="8" name="组合 7"/>
          <p:cNvGrpSpPr/>
          <p:nvPr/>
        </p:nvGrpSpPr>
        <p:grpSpPr>
          <a:xfrm>
            <a:off x="0" y="142875"/>
            <a:ext cx="552450" cy="375910"/>
            <a:chOff x="0" y="142875"/>
            <a:chExt cx="469106" cy="228600"/>
          </a:xfrm>
        </p:grpSpPr>
        <p:sp>
          <p:nvSpPr>
            <p:cNvPr id="6" name="矩形 5"/>
            <p:cNvSpPr/>
            <p:nvPr/>
          </p:nvSpPr>
          <p:spPr>
            <a:xfrm>
              <a:off x="0" y="142875"/>
              <a:ext cx="135731" cy="228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35731" y="142875"/>
              <a:ext cx="333375" cy="228600"/>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29"/>
          <p:cNvSpPr txBox="1">
            <a:spLocks noChangeArrowheads="1"/>
          </p:cNvSpPr>
          <p:nvPr/>
        </p:nvSpPr>
        <p:spPr bwMode="auto">
          <a:xfrm>
            <a:off x="550466" y="90815"/>
            <a:ext cx="5522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rgbClr val="745C55"/>
                </a:solidFill>
                <a:latin typeface="微软雅黑" panose="020B0503020204020204" pitchFamily="34" charset="-122"/>
                <a:ea typeface="微软雅黑" panose="020B0503020204020204" pitchFamily="34" charset="-122"/>
              </a:rPr>
              <a:t>推荐系统实现</a:t>
            </a:r>
          </a:p>
        </p:txBody>
      </p:sp>
      <p:sp>
        <p:nvSpPr>
          <p:cNvPr id="5" name="圆角矩形 4"/>
          <p:cNvSpPr/>
          <p:nvPr/>
        </p:nvSpPr>
        <p:spPr>
          <a:xfrm>
            <a:off x="77269" y="1650239"/>
            <a:ext cx="1469403" cy="491320"/>
          </a:xfrm>
          <a:prstGeom prst="roundRect">
            <a:avLst/>
          </a:prstGeom>
          <a:solidFill>
            <a:srgbClr val="745C55"/>
          </a:solidFill>
          <a:ln>
            <a:solidFill>
              <a:srgbClr val="B78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软件</a:t>
            </a:r>
            <a:r>
              <a:rPr lang="en-US" altLang="zh-CN" dirty="0"/>
              <a:t>UI</a:t>
            </a:r>
            <a:r>
              <a:rPr lang="zh-CN" altLang="en-US" dirty="0"/>
              <a:t>层</a:t>
            </a:r>
            <a:endParaRPr lang="en-US" altLang="zh-CN" dirty="0"/>
          </a:p>
        </p:txBody>
      </p:sp>
      <p:sp>
        <p:nvSpPr>
          <p:cNvPr id="10" name="圆角矩形 9"/>
          <p:cNvSpPr/>
          <p:nvPr/>
        </p:nvSpPr>
        <p:spPr>
          <a:xfrm>
            <a:off x="1003463" y="2973623"/>
            <a:ext cx="1469403" cy="491320"/>
          </a:xfrm>
          <a:prstGeom prst="roundRect">
            <a:avLst/>
          </a:prstGeom>
          <a:solidFill>
            <a:srgbClr val="745C55"/>
          </a:solidFill>
          <a:ln>
            <a:solidFill>
              <a:srgbClr val="B78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用户操作</a:t>
            </a:r>
            <a:endParaRPr lang="en-US" altLang="zh-CN" dirty="0"/>
          </a:p>
        </p:txBody>
      </p:sp>
      <p:sp>
        <p:nvSpPr>
          <p:cNvPr id="11" name="圆角矩形 10"/>
          <p:cNvSpPr/>
          <p:nvPr/>
        </p:nvSpPr>
        <p:spPr>
          <a:xfrm>
            <a:off x="2715600" y="2973623"/>
            <a:ext cx="1603607" cy="491320"/>
          </a:xfrm>
          <a:prstGeom prst="roundRect">
            <a:avLst/>
          </a:prstGeom>
          <a:solidFill>
            <a:srgbClr val="745C55"/>
          </a:solidFill>
          <a:ln>
            <a:solidFill>
              <a:srgbClr val="B78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JS</a:t>
            </a:r>
            <a:r>
              <a:rPr lang="zh-CN" altLang="en-US" dirty="0"/>
              <a:t>注入式监听</a:t>
            </a:r>
            <a:endParaRPr lang="en-US" altLang="zh-CN" dirty="0"/>
          </a:p>
        </p:txBody>
      </p:sp>
      <p:sp>
        <p:nvSpPr>
          <p:cNvPr id="13" name="圆角矩形 12"/>
          <p:cNvSpPr/>
          <p:nvPr/>
        </p:nvSpPr>
        <p:spPr>
          <a:xfrm>
            <a:off x="4561941" y="2973623"/>
            <a:ext cx="1603607" cy="491320"/>
          </a:xfrm>
          <a:prstGeom prst="roundRect">
            <a:avLst/>
          </a:prstGeom>
          <a:solidFill>
            <a:srgbClr val="745C55"/>
          </a:solidFill>
          <a:ln>
            <a:solidFill>
              <a:srgbClr val="B78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统计分析</a:t>
            </a:r>
            <a:endParaRPr lang="en-US" altLang="zh-CN" dirty="0"/>
          </a:p>
        </p:txBody>
      </p:sp>
      <p:sp>
        <p:nvSpPr>
          <p:cNvPr id="14" name="圆角矩形 13"/>
          <p:cNvSpPr/>
          <p:nvPr/>
        </p:nvSpPr>
        <p:spPr>
          <a:xfrm>
            <a:off x="6408282" y="2973623"/>
            <a:ext cx="1603607" cy="491320"/>
          </a:xfrm>
          <a:prstGeom prst="roundRect">
            <a:avLst/>
          </a:prstGeom>
          <a:solidFill>
            <a:srgbClr val="745C55"/>
          </a:solidFill>
          <a:ln>
            <a:solidFill>
              <a:srgbClr val="B78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标签提取</a:t>
            </a:r>
            <a:endParaRPr lang="en-US" altLang="zh-CN" dirty="0"/>
          </a:p>
        </p:txBody>
      </p:sp>
      <p:sp>
        <p:nvSpPr>
          <p:cNvPr id="15" name="圆角矩形 14"/>
          <p:cNvSpPr/>
          <p:nvPr/>
        </p:nvSpPr>
        <p:spPr>
          <a:xfrm>
            <a:off x="8254623" y="2973623"/>
            <a:ext cx="1603607" cy="491320"/>
          </a:xfrm>
          <a:prstGeom prst="roundRect">
            <a:avLst/>
          </a:prstGeom>
          <a:solidFill>
            <a:srgbClr val="745C55"/>
          </a:solidFill>
          <a:ln>
            <a:solidFill>
              <a:srgbClr val="B78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用户模型</a:t>
            </a:r>
            <a:endParaRPr lang="en-US" altLang="zh-CN" dirty="0"/>
          </a:p>
        </p:txBody>
      </p:sp>
      <p:sp>
        <p:nvSpPr>
          <p:cNvPr id="16" name="圆角矩形 15"/>
          <p:cNvSpPr/>
          <p:nvPr/>
        </p:nvSpPr>
        <p:spPr>
          <a:xfrm>
            <a:off x="10100965" y="2973623"/>
            <a:ext cx="1603607" cy="491320"/>
          </a:xfrm>
          <a:prstGeom prst="roundRect">
            <a:avLst/>
          </a:prstGeom>
          <a:solidFill>
            <a:srgbClr val="745C55"/>
          </a:solidFill>
          <a:ln>
            <a:solidFill>
              <a:srgbClr val="B78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a:t>
            </a:r>
            <a:r>
              <a:rPr lang="en-US" altLang="zh-CN" dirty="0"/>
              <a:t>VSM</a:t>
            </a:r>
            <a:r>
              <a:rPr lang="zh-CN" altLang="en-US" dirty="0"/>
              <a:t>模型</a:t>
            </a:r>
            <a:endParaRPr lang="en-US" altLang="zh-CN" dirty="0"/>
          </a:p>
        </p:txBody>
      </p:sp>
      <p:sp>
        <p:nvSpPr>
          <p:cNvPr id="17" name="圆角矩形 16"/>
          <p:cNvSpPr/>
          <p:nvPr/>
        </p:nvSpPr>
        <p:spPr>
          <a:xfrm>
            <a:off x="3362841" y="619425"/>
            <a:ext cx="1610449" cy="491320"/>
          </a:xfrm>
          <a:prstGeom prst="roundRect">
            <a:avLst/>
          </a:prstGeom>
          <a:solidFill>
            <a:srgbClr val="B58941"/>
          </a:solidFill>
          <a:ln>
            <a:solidFill>
              <a:srgbClr val="B78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用户基本属性</a:t>
            </a:r>
            <a:endParaRPr lang="en-US" altLang="zh-CN" dirty="0"/>
          </a:p>
        </p:txBody>
      </p:sp>
      <p:sp>
        <p:nvSpPr>
          <p:cNvPr id="18" name="圆角矩形 17"/>
          <p:cNvSpPr/>
          <p:nvPr/>
        </p:nvSpPr>
        <p:spPr>
          <a:xfrm>
            <a:off x="6226953" y="619425"/>
            <a:ext cx="1610449" cy="491320"/>
          </a:xfrm>
          <a:prstGeom prst="roundRect">
            <a:avLst/>
          </a:prstGeom>
          <a:solidFill>
            <a:srgbClr val="B58941"/>
          </a:solidFill>
          <a:ln>
            <a:solidFill>
              <a:srgbClr val="B785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标签提取</a:t>
            </a:r>
            <a:endParaRPr lang="en-US" altLang="zh-CN" dirty="0"/>
          </a:p>
        </p:txBody>
      </p:sp>
      <p:cxnSp>
        <p:nvCxnSpPr>
          <p:cNvPr id="20" name="直接箭头连接符 19"/>
          <p:cNvCxnSpPr>
            <a:stCxn id="17" idx="3"/>
            <a:endCxn id="18" idx="1"/>
          </p:cNvCxnSpPr>
          <p:nvPr/>
        </p:nvCxnSpPr>
        <p:spPr>
          <a:xfrm>
            <a:off x="4973290" y="865085"/>
            <a:ext cx="1253663" cy="0"/>
          </a:xfrm>
          <a:prstGeom prst="straightConnector1">
            <a:avLst/>
          </a:prstGeom>
          <a:ln>
            <a:solidFill>
              <a:srgbClr val="B7854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8" idx="3"/>
            <a:endCxn id="15" idx="0"/>
          </p:cNvCxnSpPr>
          <p:nvPr/>
        </p:nvCxnSpPr>
        <p:spPr>
          <a:xfrm>
            <a:off x="7837402" y="865085"/>
            <a:ext cx="1219025" cy="2108538"/>
          </a:xfrm>
          <a:prstGeom prst="bentConnector2">
            <a:avLst/>
          </a:prstGeom>
          <a:ln>
            <a:solidFill>
              <a:srgbClr val="B7854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5" idx="0"/>
            <a:endCxn id="17" idx="1"/>
          </p:cNvCxnSpPr>
          <p:nvPr/>
        </p:nvCxnSpPr>
        <p:spPr>
          <a:xfrm rot="5400000" flipH="1" flipV="1">
            <a:off x="1694829" y="-17773"/>
            <a:ext cx="785154" cy="2550870"/>
          </a:xfrm>
          <a:prstGeom prst="bentConnector2">
            <a:avLst/>
          </a:prstGeom>
          <a:ln>
            <a:solidFill>
              <a:srgbClr val="B7854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5" idx="2"/>
            <a:endCxn id="10" idx="1"/>
          </p:cNvCxnSpPr>
          <p:nvPr/>
        </p:nvCxnSpPr>
        <p:spPr>
          <a:xfrm rot="16200000" flipH="1">
            <a:off x="368855" y="2584675"/>
            <a:ext cx="1077724" cy="191492"/>
          </a:xfrm>
          <a:prstGeom prst="bentConnector2">
            <a:avLst/>
          </a:prstGeom>
          <a:ln>
            <a:solidFill>
              <a:srgbClr val="B7854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a:stCxn id="15" idx="0"/>
            <a:endCxn id="298" idx="0"/>
          </p:cNvCxnSpPr>
          <p:nvPr/>
        </p:nvCxnSpPr>
        <p:spPr>
          <a:xfrm rot="16200000" flipV="1">
            <a:off x="8033161" y="1950357"/>
            <a:ext cx="884200" cy="1162332"/>
          </a:xfrm>
          <a:prstGeom prst="bentConnector2">
            <a:avLst/>
          </a:prstGeom>
          <a:ln>
            <a:solidFill>
              <a:srgbClr val="B7854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肘形连接符 53"/>
          <p:cNvCxnSpPr>
            <a:endCxn id="298" idx="2"/>
          </p:cNvCxnSpPr>
          <p:nvPr/>
        </p:nvCxnSpPr>
        <p:spPr>
          <a:xfrm flipV="1">
            <a:off x="5405156" y="2089423"/>
            <a:ext cx="1062902" cy="856057"/>
          </a:xfrm>
          <a:prstGeom prst="bentConnector3">
            <a:avLst>
              <a:gd name="adj1" fmla="val -294"/>
            </a:avLst>
          </a:prstGeom>
          <a:ln>
            <a:solidFill>
              <a:srgbClr val="B78541"/>
            </a:solidFill>
            <a:tailEnd type="triangle"/>
          </a:ln>
        </p:spPr>
        <p:style>
          <a:lnRef idx="1">
            <a:schemeClr val="accent1"/>
          </a:lnRef>
          <a:fillRef idx="0">
            <a:schemeClr val="accent1"/>
          </a:fillRef>
          <a:effectRef idx="0">
            <a:schemeClr val="accent1"/>
          </a:effectRef>
          <a:fontRef idx="minor">
            <a:schemeClr val="tx1"/>
          </a:fontRef>
        </p:style>
      </p:cxnSp>
      <p:sp>
        <p:nvSpPr>
          <p:cNvPr id="121" name="圆角矩形 120"/>
          <p:cNvSpPr/>
          <p:nvPr/>
        </p:nvSpPr>
        <p:spPr>
          <a:xfrm>
            <a:off x="7350070" y="5604505"/>
            <a:ext cx="1469403" cy="491320"/>
          </a:xfrm>
          <a:prstGeom prst="roundRect">
            <a:avLst/>
          </a:prstGeom>
          <a:solidFill>
            <a:srgbClr val="745C55"/>
          </a:solidFill>
          <a:ln>
            <a:solidFill>
              <a:srgbClr val="745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BP</a:t>
            </a:r>
            <a:r>
              <a:rPr lang="zh-CN" altLang="en-US" dirty="0"/>
              <a:t>神经网络</a:t>
            </a:r>
            <a:endParaRPr lang="en-US" altLang="zh-CN" dirty="0"/>
          </a:p>
        </p:txBody>
      </p:sp>
      <p:sp>
        <p:nvSpPr>
          <p:cNvPr id="122" name="圆角矩形 121"/>
          <p:cNvSpPr/>
          <p:nvPr/>
        </p:nvSpPr>
        <p:spPr>
          <a:xfrm>
            <a:off x="2038557" y="5596274"/>
            <a:ext cx="1874709" cy="491320"/>
          </a:xfrm>
          <a:prstGeom prst="roundRect">
            <a:avLst/>
          </a:prstGeom>
          <a:solidFill>
            <a:srgbClr val="745C55"/>
          </a:solidFill>
          <a:ln>
            <a:solidFill>
              <a:srgbClr val="745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个性化推荐结果</a:t>
            </a:r>
            <a:endParaRPr lang="en-US" altLang="zh-CN" dirty="0"/>
          </a:p>
        </p:txBody>
      </p:sp>
      <p:grpSp>
        <p:nvGrpSpPr>
          <p:cNvPr id="128" name="组合 127"/>
          <p:cNvGrpSpPr/>
          <p:nvPr/>
        </p:nvGrpSpPr>
        <p:grpSpPr>
          <a:xfrm>
            <a:off x="4126572" y="5283085"/>
            <a:ext cx="213306" cy="1163098"/>
            <a:chOff x="3808164" y="4627163"/>
            <a:chExt cx="213306" cy="1163098"/>
          </a:xfrm>
          <a:solidFill>
            <a:srgbClr val="B58941"/>
          </a:solidFill>
        </p:grpSpPr>
        <p:sp>
          <p:nvSpPr>
            <p:cNvPr id="123" name="流程图: 联系 122"/>
            <p:cNvSpPr/>
            <p:nvPr/>
          </p:nvSpPr>
          <p:spPr>
            <a:xfrm>
              <a:off x="3808164" y="4627163"/>
              <a:ext cx="213306" cy="198837"/>
            </a:xfrm>
            <a:prstGeom prst="flowChartConnector">
              <a:avLst/>
            </a:prstGeom>
            <a:grp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流程图: 联系 123"/>
            <p:cNvSpPr/>
            <p:nvPr/>
          </p:nvSpPr>
          <p:spPr>
            <a:xfrm>
              <a:off x="3808164" y="4948583"/>
              <a:ext cx="213306" cy="198837"/>
            </a:xfrm>
            <a:prstGeom prst="flowChartConnector">
              <a:avLst/>
            </a:prstGeom>
            <a:grp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流程图: 联系 124"/>
            <p:cNvSpPr/>
            <p:nvPr/>
          </p:nvSpPr>
          <p:spPr>
            <a:xfrm>
              <a:off x="3808164" y="5270003"/>
              <a:ext cx="213306" cy="198837"/>
            </a:xfrm>
            <a:prstGeom prst="flowChartConnector">
              <a:avLst/>
            </a:prstGeom>
            <a:grp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流程图: 联系 125"/>
            <p:cNvSpPr/>
            <p:nvPr/>
          </p:nvSpPr>
          <p:spPr>
            <a:xfrm>
              <a:off x="3808164" y="5591424"/>
              <a:ext cx="213306" cy="198837"/>
            </a:xfrm>
            <a:prstGeom prst="flowChartConnector">
              <a:avLst/>
            </a:prstGeom>
            <a:grp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9" name="文本框 128"/>
          <p:cNvSpPr txBox="1"/>
          <p:nvPr/>
        </p:nvSpPr>
        <p:spPr>
          <a:xfrm>
            <a:off x="5168144" y="5112590"/>
            <a:ext cx="527535" cy="369332"/>
          </a:xfrm>
          <a:prstGeom prst="rect">
            <a:avLst/>
          </a:prstGeom>
          <a:noFill/>
          <a:ln>
            <a:noFill/>
          </a:ln>
        </p:spPr>
        <p:txBody>
          <a:bodyPr wrap="square" rtlCol="0">
            <a:spAutoFit/>
          </a:bodyPr>
          <a:lstStyle/>
          <a:p>
            <a:r>
              <a:rPr lang="en-US" altLang="zh-CN" dirty="0">
                <a:solidFill>
                  <a:srgbClr val="B58941"/>
                </a:solidFill>
              </a:rPr>
              <a:t>…...</a:t>
            </a:r>
          </a:p>
        </p:txBody>
      </p:sp>
      <p:sp>
        <p:nvSpPr>
          <p:cNvPr id="130" name="文本框 129"/>
          <p:cNvSpPr txBox="1"/>
          <p:nvPr/>
        </p:nvSpPr>
        <p:spPr>
          <a:xfrm>
            <a:off x="5168144" y="5449726"/>
            <a:ext cx="527535" cy="369332"/>
          </a:xfrm>
          <a:prstGeom prst="rect">
            <a:avLst/>
          </a:prstGeom>
          <a:noFill/>
          <a:ln>
            <a:noFill/>
          </a:ln>
        </p:spPr>
        <p:txBody>
          <a:bodyPr wrap="square" rtlCol="0">
            <a:spAutoFit/>
          </a:bodyPr>
          <a:lstStyle/>
          <a:p>
            <a:r>
              <a:rPr lang="en-US" altLang="zh-CN" dirty="0">
                <a:solidFill>
                  <a:srgbClr val="B58941"/>
                </a:solidFill>
              </a:rPr>
              <a:t>…...</a:t>
            </a:r>
          </a:p>
        </p:txBody>
      </p:sp>
      <p:sp>
        <p:nvSpPr>
          <p:cNvPr id="131" name="文本框 130"/>
          <p:cNvSpPr txBox="1"/>
          <p:nvPr/>
        </p:nvSpPr>
        <p:spPr>
          <a:xfrm>
            <a:off x="5168144" y="5786862"/>
            <a:ext cx="527535" cy="369332"/>
          </a:xfrm>
          <a:prstGeom prst="rect">
            <a:avLst/>
          </a:prstGeom>
          <a:noFill/>
          <a:ln>
            <a:noFill/>
          </a:ln>
        </p:spPr>
        <p:txBody>
          <a:bodyPr wrap="square" rtlCol="0">
            <a:spAutoFit/>
          </a:bodyPr>
          <a:lstStyle/>
          <a:p>
            <a:r>
              <a:rPr lang="en-US" altLang="zh-CN" dirty="0">
                <a:solidFill>
                  <a:srgbClr val="B58941"/>
                </a:solidFill>
              </a:rPr>
              <a:t>…...</a:t>
            </a:r>
          </a:p>
        </p:txBody>
      </p:sp>
      <p:sp>
        <p:nvSpPr>
          <p:cNvPr id="132" name="文本框 131"/>
          <p:cNvSpPr txBox="1"/>
          <p:nvPr/>
        </p:nvSpPr>
        <p:spPr>
          <a:xfrm>
            <a:off x="5168144" y="6123998"/>
            <a:ext cx="527535" cy="369332"/>
          </a:xfrm>
          <a:prstGeom prst="rect">
            <a:avLst/>
          </a:prstGeom>
          <a:noFill/>
          <a:ln>
            <a:noFill/>
          </a:ln>
        </p:spPr>
        <p:txBody>
          <a:bodyPr wrap="square" rtlCol="0">
            <a:spAutoFit/>
          </a:bodyPr>
          <a:lstStyle/>
          <a:p>
            <a:r>
              <a:rPr lang="en-US" altLang="zh-CN" dirty="0">
                <a:solidFill>
                  <a:srgbClr val="B58941"/>
                </a:solidFill>
              </a:rPr>
              <a:t>…...</a:t>
            </a:r>
          </a:p>
        </p:txBody>
      </p:sp>
      <p:cxnSp>
        <p:nvCxnSpPr>
          <p:cNvPr id="134" name="直接箭头连接符 133"/>
          <p:cNvCxnSpPr>
            <a:stCxn id="129" idx="1"/>
            <a:endCxn id="124" idx="6"/>
          </p:cNvCxnSpPr>
          <p:nvPr/>
        </p:nvCxnSpPr>
        <p:spPr>
          <a:xfrm flipH="1">
            <a:off x="4340225" y="5297170"/>
            <a:ext cx="828040" cy="407035"/>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stCxn id="129" idx="1"/>
            <a:endCxn id="123" idx="6"/>
          </p:cNvCxnSpPr>
          <p:nvPr/>
        </p:nvCxnSpPr>
        <p:spPr>
          <a:xfrm flipH="1">
            <a:off x="4340225" y="5297170"/>
            <a:ext cx="828040" cy="85725"/>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30" idx="1"/>
            <a:endCxn id="124" idx="6"/>
          </p:cNvCxnSpPr>
          <p:nvPr/>
        </p:nvCxnSpPr>
        <p:spPr>
          <a:xfrm flipH="1">
            <a:off x="4340225" y="5634355"/>
            <a:ext cx="828040" cy="69850"/>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endCxn id="124" idx="6"/>
          </p:cNvCxnSpPr>
          <p:nvPr/>
        </p:nvCxnSpPr>
        <p:spPr>
          <a:xfrm flipH="1">
            <a:off x="4339878" y="5634008"/>
            <a:ext cx="828266" cy="69916"/>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stCxn id="131" idx="1"/>
            <a:endCxn id="125" idx="6"/>
          </p:cNvCxnSpPr>
          <p:nvPr/>
        </p:nvCxnSpPr>
        <p:spPr>
          <a:xfrm flipH="1">
            <a:off x="4340225" y="5971540"/>
            <a:ext cx="828040" cy="53975"/>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a:stCxn id="132" idx="1"/>
            <a:endCxn id="126" idx="6"/>
          </p:cNvCxnSpPr>
          <p:nvPr/>
        </p:nvCxnSpPr>
        <p:spPr>
          <a:xfrm flipH="1">
            <a:off x="4340225" y="6308725"/>
            <a:ext cx="828040" cy="38100"/>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stCxn id="132" idx="1"/>
            <a:endCxn id="126" idx="6"/>
          </p:cNvCxnSpPr>
          <p:nvPr/>
        </p:nvCxnSpPr>
        <p:spPr>
          <a:xfrm flipH="1">
            <a:off x="4340225" y="6308725"/>
            <a:ext cx="828040" cy="38100"/>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a:endCxn id="125" idx="6"/>
          </p:cNvCxnSpPr>
          <p:nvPr/>
        </p:nvCxnSpPr>
        <p:spPr>
          <a:xfrm flipH="1" flipV="1">
            <a:off x="4339878" y="6025344"/>
            <a:ext cx="810567" cy="282552"/>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endCxn id="124" idx="6"/>
          </p:cNvCxnSpPr>
          <p:nvPr/>
        </p:nvCxnSpPr>
        <p:spPr>
          <a:xfrm flipH="1" flipV="1">
            <a:off x="4340225" y="5704205"/>
            <a:ext cx="810260" cy="622935"/>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132" idx="1"/>
            <a:endCxn id="123" idx="6"/>
          </p:cNvCxnSpPr>
          <p:nvPr/>
        </p:nvCxnSpPr>
        <p:spPr>
          <a:xfrm flipH="1" flipV="1">
            <a:off x="4339878" y="5382504"/>
            <a:ext cx="828266" cy="926160"/>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endCxn id="126" idx="6"/>
          </p:cNvCxnSpPr>
          <p:nvPr/>
        </p:nvCxnSpPr>
        <p:spPr>
          <a:xfrm flipH="1">
            <a:off x="4340225" y="5300980"/>
            <a:ext cx="823595" cy="1045845"/>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a:stCxn id="130" idx="1"/>
            <a:endCxn id="126" idx="6"/>
          </p:cNvCxnSpPr>
          <p:nvPr/>
        </p:nvCxnSpPr>
        <p:spPr>
          <a:xfrm flipH="1">
            <a:off x="4339878" y="5634392"/>
            <a:ext cx="828266" cy="712373"/>
          </a:xfrm>
          <a:prstGeom prst="straightConnector1">
            <a:avLst/>
          </a:prstGeom>
          <a:solidFill>
            <a:srgbClr val="B58941"/>
          </a:solidFill>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sp>
        <p:nvSpPr>
          <p:cNvPr id="191" name="流程图: 联系 190"/>
          <p:cNvSpPr/>
          <p:nvPr/>
        </p:nvSpPr>
        <p:spPr>
          <a:xfrm>
            <a:off x="6051279" y="5002741"/>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流程图: 联系 191"/>
          <p:cNvSpPr/>
          <p:nvPr/>
        </p:nvSpPr>
        <p:spPr>
          <a:xfrm>
            <a:off x="6051279" y="5311880"/>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流程图: 联系 192"/>
          <p:cNvSpPr/>
          <p:nvPr/>
        </p:nvSpPr>
        <p:spPr>
          <a:xfrm>
            <a:off x="6051279" y="5621019"/>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流程图: 联系 193"/>
          <p:cNvSpPr/>
          <p:nvPr/>
        </p:nvSpPr>
        <p:spPr>
          <a:xfrm>
            <a:off x="6051279" y="5930158"/>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流程图: 联系 194"/>
          <p:cNvSpPr/>
          <p:nvPr/>
        </p:nvSpPr>
        <p:spPr>
          <a:xfrm>
            <a:off x="6051279" y="6239297"/>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流程图: 联系 195"/>
          <p:cNvSpPr/>
          <p:nvPr/>
        </p:nvSpPr>
        <p:spPr>
          <a:xfrm>
            <a:off x="6051279" y="6548437"/>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流程图: 联系 224"/>
          <p:cNvSpPr/>
          <p:nvPr/>
        </p:nvSpPr>
        <p:spPr>
          <a:xfrm>
            <a:off x="6964428" y="5275036"/>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流程图: 联系 225"/>
          <p:cNvSpPr/>
          <p:nvPr/>
        </p:nvSpPr>
        <p:spPr>
          <a:xfrm>
            <a:off x="6964428" y="5596456"/>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流程图: 联系 226"/>
          <p:cNvSpPr/>
          <p:nvPr/>
        </p:nvSpPr>
        <p:spPr>
          <a:xfrm>
            <a:off x="6964428" y="5917876"/>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流程图: 联系 227"/>
          <p:cNvSpPr/>
          <p:nvPr/>
        </p:nvSpPr>
        <p:spPr>
          <a:xfrm>
            <a:off x="6964428" y="6239297"/>
            <a:ext cx="213306" cy="198837"/>
          </a:xfrm>
          <a:prstGeom prst="flowChartConnector">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7" name="肘形连接符 266"/>
          <p:cNvCxnSpPr>
            <a:stCxn id="90" idx="2"/>
            <a:endCxn id="121" idx="3"/>
          </p:cNvCxnSpPr>
          <p:nvPr/>
        </p:nvCxnSpPr>
        <p:spPr>
          <a:xfrm rot="5400000">
            <a:off x="9195558" y="4173958"/>
            <a:ext cx="1300123" cy="2052291"/>
          </a:xfrm>
          <a:prstGeom prst="bentConnector2">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肘形连接符 268"/>
          <p:cNvCxnSpPr>
            <a:stCxn id="122" idx="1"/>
            <a:endCxn id="5" idx="2"/>
          </p:cNvCxnSpPr>
          <p:nvPr/>
        </p:nvCxnSpPr>
        <p:spPr>
          <a:xfrm rot="10800000">
            <a:off x="811971" y="2141560"/>
            <a:ext cx="1226586" cy="3700375"/>
          </a:xfrm>
          <a:prstGeom prst="bentConnector2">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grpSp>
        <p:nvGrpSpPr>
          <p:cNvPr id="281" name="组合 280"/>
          <p:cNvGrpSpPr/>
          <p:nvPr/>
        </p:nvGrpSpPr>
        <p:grpSpPr>
          <a:xfrm>
            <a:off x="8462302" y="3583739"/>
            <a:ext cx="3554073" cy="1029189"/>
            <a:chOff x="6453065" y="3314091"/>
            <a:chExt cx="3554073" cy="1029189"/>
          </a:xfrm>
        </p:grpSpPr>
        <p:sp>
          <p:nvSpPr>
            <p:cNvPr id="60" name="文本框 59"/>
            <p:cNvSpPr txBox="1"/>
            <p:nvPr/>
          </p:nvSpPr>
          <p:spPr>
            <a:xfrm>
              <a:off x="6453065" y="3760139"/>
              <a:ext cx="477671" cy="369332"/>
            </a:xfrm>
            <a:prstGeom prst="rect">
              <a:avLst/>
            </a:prstGeom>
            <a:noFill/>
          </p:spPr>
          <p:txBody>
            <a:bodyPr wrap="square" rtlCol="0">
              <a:spAutoFit/>
            </a:bodyPr>
            <a:lstStyle/>
            <a:p>
              <a:r>
                <a:rPr lang="en-US" altLang="zh-CN" dirty="0">
                  <a:solidFill>
                    <a:srgbClr val="B58941"/>
                  </a:solidFill>
                </a:rPr>
                <a:t>P=</a:t>
              </a:r>
              <a:endParaRPr lang="zh-CN" altLang="en-US" dirty="0">
                <a:solidFill>
                  <a:srgbClr val="B58941"/>
                </a:solidFill>
              </a:endParaRPr>
            </a:p>
          </p:txBody>
        </p:sp>
        <p:sp>
          <p:nvSpPr>
            <p:cNvPr id="83" name="文本框 82"/>
            <p:cNvSpPr txBox="1"/>
            <p:nvPr/>
          </p:nvSpPr>
          <p:spPr>
            <a:xfrm>
              <a:off x="6916611" y="3314091"/>
              <a:ext cx="3090527" cy="307777"/>
            </a:xfrm>
            <a:prstGeom prst="rect">
              <a:avLst/>
            </a:prstGeom>
            <a:noFill/>
          </p:spPr>
          <p:txBody>
            <a:bodyPr wrap="square" rtlCol="0">
              <a:spAutoFit/>
            </a:bodyPr>
            <a:lstStyle/>
            <a:p>
              <a:r>
                <a:rPr lang="zh-CN" altLang="en-US" sz="1400" dirty="0">
                  <a:solidFill>
                    <a:srgbClr val="B58941"/>
                  </a:solidFill>
                </a:rPr>
                <a:t>标签一   标签二       标签三       标签四</a:t>
              </a:r>
            </a:p>
          </p:txBody>
        </p:sp>
        <p:grpSp>
          <p:nvGrpSpPr>
            <p:cNvPr id="276" name="组合 275"/>
            <p:cNvGrpSpPr/>
            <p:nvPr/>
          </p:nvGrpSpPr>
          <p:grpSpPr>
            <a:xfrm>
              <a:off x="6995767" y="3673232"/>
              <a:ext cx="2919558" cy="607162"/>
              <a:chOff x="6995767" y="3673232"/>
              <a:chExt cx="2919558" cy="607162"/>
            </a:xfrm>
          </p:grpSpPr>
          <p:sp>
            <p:nvSpPr>
              <p:cNvPr id="84" name="文本框 83"/>
              <p:cNvSpPr txBox="1"/>
              <p:nvPr/>
            </p:nvSpPr>
            <p:spPr>
              <a:xfrm>
                <a:off x="7008467" y="3673232"/>
                <a:ext cx="477671" cy="307777"/>
              </a:xfrm>
              <a:prstGeom prst="rect">
                <a:avLst/>
              </a:prstGeom>
              <a:noFill/>
            </p:spPr>
            <p:txBody>
              <a:bodyPr wrap="square" rtlCol="0">
                <a:spAutoFit/>
              </a:bodyPr>
              <a:lstStyle/>
              <a:p>
                <a:r>
                  <a:rPr lang="en-US" altLang="zh-CN" sz="1400" dirty="0">
                    <a:solidFill>
                      <a:srgbClr val="B58941"/>
                    </a:solidFill>
                  </a:rPr>
                  <a:t>A1</a:t>
                </a:r>
                <a:endParaRPr lang="zh-CN" altLang="en-US" sz="1400" dirty="0">
                  <a:solidFill>
                    <a:srgbClr val="B58941"/>
                  </a:solidFill>
                </a:endParaRPr>
              </a:p>
            </p:txBody>
          </p:sp>
          <p:sp>
            <p:nvSpPr>
              <p:cNvPr id="85" name="文本框 84"/>
              <p:cNvSpPr txBox="1"/>
              <p:nvPr/>
            </p:nvSpPr>
            <p:spPr>
              <a:xfrm>
                <a:off x="9437654" y="3673232"/>
                <a:ext cx="477671" cy="307777"/>
              </a:xfrm>
              <a:prstGeom prst="rect">
                <a:avLst/>
              </a:prstGeom>
              <a:noFill/>
            </p:spPr>
            <p:txBody>
              <a:bodyPr wrap="square" rtlCol="0">
                <a:spAutoFit/>
              </a:bodyPr>
              <a:lstStyle/>
              <a:p>
                <a:r>
                  <a:rPr lang="en-US" altLang="zh-CN" sz="1400" dirty="0">
                    <a:solidFill>
                      <a:srgbClr val="B58941"/>
                    </a:solidFill>
                  </a:rPr>
                  <a:t>A4</a:t>
                </a:r>
                <a:endParaRPr lang="zh-CN" altLang="en-US" sz="1400" dirty="0">
                  <a:solidFill>
                    <a:srgbClr val="B58941"/>
                  </a:solidFill>
                </a:endParaRPr>
              </a:p>
            </p:txBody>
          </p:sp>
          <p:sp>
            <p:nvSpPr>
              <p:cNvPr id="86" name="文本框 85"/>
              <p:cNvSpPr txBox="1"/>
              <p:nvPr/>
            </p:nvSpPr>
            <p:spPr>
              <a:xfrm>
                <a:off x="8627925" y="3673232"/>
                <a:ext cx="477671" cy="307777"/>
              </a:xfrm>
              <a:prstGeom prst="rect">
                <a:avLst/>
              </a:prstGeom>
              <a:noFill/>
            </p:spPr>
            <p:txBody>
              <a:bodyPr wrap="square" rtlCol="0">
                <a:spAutoFit/>
              </a:bodyPr>
              <a:lstStyle/>
              <a:p>
                <a:r>
                  <a:rPr lang="en-US" altLang="zh-CN" sz="1400" dirty="0">
                    <a:solidFill>
                      <a:srgbClr val="B58941"/>
                    </a:solidFill>
                  </a:rPr>
                  <a:t>A3</a:t>
                </a:r>
                <a:endParaRPr lang="zh-CN" altLang="en-US" sz="1400" dirty="0">
                  <a:solidFill>
                    <a:srgbClr val="B58941"/>
                  </a:solidFill>
                </a:endParaRPr>
              </a:p>
            </p:txBody>
          </p:sp>
          <p:sp>
            <p:nvSpPr>
              <p:cNvPr id="87" name="文本框 86"/>
              <p:cNvSpPr txBox="1"/>
              <p:nvPr/>
            </p:nvSpPr>
            <p:spPr>
              <a:xfrm>
                <a:off x="7818196" y="3673232"/>
                <a:ext cx="477671" cy="307777"/>
              </a:xfrm>
              <a:prstGeom prst="rect">
                <a:avLst/>
              </a:prstGeom>
              <a:noFill/>
            </p:spPr>
            <p:txBody>
              <a:bodyPr wrap="square" rtlCol="0">
                <a:spAutoFit/>
              </a:bodyPr>
              <a:lstStyle/>
              <a:p>
                <a:r>
                  <a:rPr lang="en-US" altLang="zh-CN" sz="1400" dirty="0">
                    <a:solidFill>
                      <a:srgbClr val="B58941"/>
                    </a:solidFill>
                  </a:rPr>
                  <a:t>A2</a:t>
                </a:r>
                <a:endParaRPr lang="zh-CN" altLang="en-US" sz="1400" dirty="0">
                  <a:solidFill>
                    <a:srgbClr val="B58941"/>
                  </a:solidFill>
                </a:endParaRPr>
              </a:p>
            </p:txBody>
          </p:sp>
          <p:sp>
            <p:nvSpPr>
              <p:cNvPr id="88" name="文本框 87"/>
              <p:cNvSpPr txBox="1"/>
              <p:nvPr/>
            </p:nvSpPr>
            <p:spPr>
              <a:xfrm>
                <a:off x="6995767" y="3972617"/>
                <a:ext cx="477671" cy="307777"/>
              </a:xfrm>
              <a:prstGeom prst="rect">
                <a:avLst/>
              </a:prstGeom>
              <a:noFill/>
            </p:spPr>
            <p:txBody>
              <a:bodyPr wrap="square" rtlCol="0">
                <a:spAutoFit/>
              </a:bodyPr>
              <a:lstStyle/>
              <a:p>
                <a:r>
                  <a:rPr lang="en-US" altLang="zh-CN" sz="1400" dirty="0">
                    <a:solidFill>
                      <a:srgbClr val="B58941"/>
                    </a:solidFill>
                  </a:rPr>
                  <a:t>B1</a:t>
                </a:r>
                <a:endParaRPr lang="zh-CN" altLang="en-US" sz="1400" dirty="0">
                  <a:solidFill>
                    <a:srgbClr val="B58941"/>
                  </a:solidFill>
                </a:endParaRPr>
              </a:p>
            </p:txBody>
          </p:sp>
          <p:sp>
            <p:nvSpPr>
              <p:cNvPr id="89" name="文本框 88"/>
              <p:cNvSpPr txBox="1"/>
              <p:nvPr/>
            </p:nvSpPr>
            <p:spPr>
              <a:xfrm>
                <a:off x="9437654" y="3972617"/>
                <a:ext cx="477671" cy="307777"/>
              </a:xfrm>
              <a:prstGeom prst="rect">
                <a:avLst/>
              </a:prstGeom>
              <a:noFill/>
            </p:spPr>
            <p:txBody>
              <a:bodyPr wrap="square" rtlCol="0">
                <a:spAutoFit/>
              </a:bodyPr>
              <a:lstStyle/>
              <a:p>
                <a:r>
                  <a:rPr lang="en-US" altLang="zh-CN" sz="1400" dirty="0">
                    <a:solidFill>
                      <a:srgbClr val="B58941"/>
                    </a:solidFill>
                  </a:rPr>
                  <a:t>B4</a:t>
                </a:r>
                <a:endParaRPr lang="zh-CN" altLang="en-US" sz="1400" dirty="0">
                  <a:solidFill>
                    <a:srgbClr val="B58941"/>
                  </a:solidFill>
                </a:endParaRPr>
              </a:p>
            </p:txBody>
          </p:sp>
          <p:sp>
            <p:nvSpPr>
              <p:cNvPr id="90" name="文本框 89"/>
              <p:cNvSpPr txBox="1"/>
              <p:nvPr/>
            </p:nvSpPr>
            <p:spPr>
              <a:xfrm>
                <a:off x="8623691" y="3972617"/>
                <a:ext cx="477671" cy="307777"/>
              </a:xfrm>
              <a:prstGeom prst="rect">
                <a:avLst/>
              </a:prstGeom>
              <a:noFill/>
            </p:spPr>
            <p:txBody>
              <a:bodyPr wrap="square" rtlCol="0">
                <a:spAutoFit/>
              </a:bodyPr>
              <a:lstStyle/>
              <a:p>
                <a:r>
                  <a:rPr lang="en-US" altLang="zh-CN" sz="1400" dirty="0">
                    <a:solidFill>
                      <a:srgbClr val="B58941"/>
                    </a:solidFill>
                  </a:rPr>
                  <a:t>B3</a:t>
                </a:r>
                <a:endParaRPr lang="zh-CN" altLang="en-US" sz="1400" dirty="0">
                  <a:solidFill>
                    <a:srgbClr val="B58941"/>
                  </a:solidFill>
                </a:endParaRPr>
              </a:p>
            </p:txBody>
          </p:sp>
          <p:sp>
            <p:nvSpPr>
              <p:cNvPr id="91" name="文本框 90"/>
              <p:cNvSpPr txBox="1"/>
              <p:nvPr/>
            </p:nvSpPr>
            <p:spPr>
              <a:xfrm>
                <a:off x="7809729" y="3972617"/>
                <a:ext cx="477671" cy="307777"/>
              </a:xfrm>
              <a:prstGeom prst="rect">
                <a:avLst/>
              </a:prstGeom>
              <a:noFill/>
            </p:spPr>
            <p:txBody>
              <a:bodyPr wrap="square" rtlCol="0">
                <a:spAutoFit/>
              </a:bodyPr>
              <a:lstStyle/>
              <a:p>
                <a:r>
                  <a:rPr lang="en-US" altLang="zh-CN" sz="1400" dirty="0">
                    <a:solidFill>
                      <a:srgbClr val="B58941"/>
                    </a:solidFill>
                  </a:rPr>
                  <a:t>B2</a:t>
                </a:r>
                <a:endParaRPr lang="zh-CN" altLang="en-US" sz="1400" dirty="0">
                  <a:solidFill>
                    <a:srgbClr val="B58941"/>
                  </a:solidFill>
                </a:endParaRPr>
              </a:p>
            </p:txBody>
          </p:sp>
        </p:grpSp>
        <p:grpSp>
          <p:nvGrpSpPr>
            <p:cNvPr id="275" name="组合 274"/>
            <p:cNvGrpSpPr/>
            <p:nvPr/>
          </p:nvGrpSpPr>
          <p:grpSpPr>
            <a:xfrm>
              <a:off x="9731200" y="3601954"/>
              <a:ext cx="168216" cy="741326"/>
              <a:chOff x="9814599" y="3596425"/>
              <a:chExt cx="168216" cy="741326"/>
            </a:xfrm>
          </p:grpSpPr>
          <p:cxnSp>
            <p:nvCxnSpPr>
              <p:cNvPr id="105" name="直接连接符 104"/>
              <p:cNvCxnSpPr/>
              <p:nvPr/>
            </p:nvCxnSpPr>
            <p:spPr>
              <a:xfrm flipH="1">
                <a:off x="9980434" y="3768279"/>
                <a:ext cx="0" cy="396000"/>
              </a:xfrm>
              <a:prstGeom prst="line">
                <a:avLst/>
              </a:prstGeom>
              <a:ln>
                <a:solidFill>
                  <a:srgbClr val="B5894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flipV="1">
                <a:off x="9814599" y="3596425"/>
                <a:ext cx="163393" cy="174641"/>
              </a:xfrm>
              <a:prstGeom prst="line">
                <a:avLst/>
              </a:prstGeom>
              <a:ln>
                <a:solidFill>
                  <a:srgbClr val="B5894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9819422" y="4158607"/>
                <a:ext cx="163393" cy="179144"/>
              </a:xfrm>
              <a:prstGeom prst="line">
                <a:avLst/>
              </a:prstGeom>
              <a:ln>
                <a:solidFill>
                  <a:srgbClr val="B58941"/>
                </a:solidFill>
              </a:ln>
            </p:spPr>
            <p:style>
              <a:lnRef idx="1">
                <a:schemeClr val="accent1"/>
              </a:lnRef>
              <a:fillRef idx="0">
                <a:schemeClr val="accent1"/>
              </a:fillRef>
              <a:effectRef idx="0">
                <a:schemeClr val="accent1"/>
              </a:effectRef>
              <a:fontRef idx="minor">
                <a:schemeClr val="tx1"/>
              </a:fontRef>
            </p:style>
          </p:cxnSp>
        </p:grpSp>
        <p:grpSp>
          <p:nvGrpSpPr>
            <p:cNvPr id="277" name="组合 276"/>
            <p:cNvGrpSpPr/>
            <p:nvPr/>
          </p:nvGrpSpPr>
          <p:grpSpPr>
            <a:xfrm rot="10800000">
              <a:off x="6945553" y="3601145"/>
              <a:ext cx="168216" cy="741326"/>
              <a:chOff x="9814599" y="3596425"/>
              <a:chExt cx="168216" cy="741326"/>
            </a:xfrm>
          </p:grpSpPr>
          <p:cxnSp>
            <p:nvCxnSpPr>
              <p:cNvPr id="278" name="直接连接符 277"/>
              <p:cNvCxnSpPr/>
              <p:nvPr/>
            </p:nvCxnSpPr>
            <p:spPr>
              <a:xfrm flipH="1">
                <a:off x="9980434" y="3768279"/>
                <a:ext cx="0" cy="396000"/>
              </a:xfrm>
              <a:prstGeom prst="line">
                <a:avLst/>
              </a:prstGeom>
              <a:ln>
                <a:solidFill>
                  <a:srgbClr val="B58941"/>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flipH="1" flipV="1">
                <a:off x="9814599" y="3596425"/>
                <a:ext cx="163393" cy="174641"/>
              </a:xfrm>
              <a:prstGeom prst="line">
                <a:avLst/>
              </a:prstGeom>
              <a:ln>
                <a:solidFill>
                  <a:srgbClr val="B58941"/>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flipH="1">
                <a:off x="9819422" y="4158607"/>
                <a:ext cx="163393" cy="179144"/>
              </a:xfrm>
              <a:prstGeom prst="line">
                <a:avLst/>
              </a:prstGeom>
              <a:ln>
                <a:solidFill>
                  <a:srgbClr val="B58941"/>
                </a:solidFill>
              </a:ln>
            </p:spPr>
            <p:style>
              <a:lnRef idx="1">
                <a:schemeClr val="accent1"/>
              </a:lnRef>
              <a:fillRef idx="0">
                <a:schemeClr val="accent1"/>
              </a:fillRef>
              <a:effectRef idx="0">
                <a:schemeClr val="accent1"/>
              </a:effectRef>
              <a:fontRef idx="minor">
                <a:schemeClr val="tx1"/>
              </a:fontRef>
            </p:style>
          </p:cxnSp>
        </p:grpSp>
      </p:grpSp>
      <p:sp>
        <p:nvSpPr>
          <p:cNvPr id="283" name="文本框 282"/>
          <p:cNvSpPr txBox="1"/>
          <p:nvPr/>
        </p:nvSpPr>
        <p:spPr>
          <a:xfrm>
            <a:off x="982274" y="5587302"/>
            <a:ext cx="970115" cy="307777"/>
          </a:xfrm>
          <a:prstGeom prst="rect">
            <a:avLst/>
          </a:prstGeom>
          <a:noFill/>
        </p:spPr>
        <p:txBody>
          <a:bodyPr wrap="square" rtlCol="0">
            <a:spAutoFit/>
          </a:bodyPr>
          <a:lstStyle/>
          <a:p>
            <a:r>
              <a:rPr lang="zh-CN" altLang="en-US" sz="1400" dirty="0">
                <a:solidFill>
                  <a:srgbClr val="B58941"/>
                </a:solidFill>
              </a:rPr>
              <a:t>资源任务</a:t>
            </a:r>
          </a:p>
        </p:txBody>
      </p:sp>
      <p:cxnSp>
        <p:nvCxnSpPr>
          <p:cNvPr id="285" name="直接箭头连接符 284"/>
          <p:cNvCxnSpPr>
            <a:stCxn id="10" idx="3"/>
            <a:endCxn id="11" idx="1"/>
          </p:cNvCxnSpPr>
          <p:nvPr/>
        </p:nvCxnSpPr>
        <p:spPr>
          <a:xfrm>
            <a:off x="2472866" y="3219283"/>
            <a:ext cx="242734" cy="0"/>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接箭头连接符 286"/>
          <p:cNvCxnSpPr>
            <a:stCxn id="11" idx="3"/>
            <a:endCxn id="13" idx="1"/>
          </p:cNvCxnSpPr>
          <p:nvPr/>
        </p:nvCxnSpPr>
        <p:spPr>
          <a:xfrm>
            <a:off x="4319207" y="3219283"/>
            <a:ext cx="242734" cy="0"/>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接箭头连接符 290"/>
          <p:cNvCxnSpPr>
            <a:stCxn id="13" idx="3"/>
            <a:endCxn id="14" idx="1"/>
          </p:cNvCxnSpPr>
          <p:nvPr/>
        </p:nvCxnSpPr>
        <p:spPr>
          <a:xfrm>
            <a:off x="6165548" y="3219283"/>
            <a:ext cx="242734" cy="0"/>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a:stCxn id="14" idx="3"/>
            <a:endCxn id="15" idx="1"/>
          </p:cNvCxnSpPr>
          <p:nvPr/>
        </p:nvCxnSpPr>
        <p:spPr>
          <a:xfrm>
            <a:off x="8011889" y="3219283"/>
            <a:ext cx="242734" cy="0"/>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a:stCxn id="15" idx="3"/>
            <a:endCxn id="16" idx="1"/>
          </p:cNvCxnSpPr>
          <p:nvPr/>
        </p:nvCxnSpPr>
        <p:spPr>
          <a:xfrm>
            <a:off x="9858230" y="3219283"/>
            <a:ext cx="242735" cy="0"/>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sp>
        <p:nvSpPr>
          <p:cNvPr id="298" name="剪去同侧角的矩形 297"/>
          <p:cNvSpPr/>
          <p:nvPr/>
        </p:nvSpPr>
        <p:spPr>
          <a:xfrm>
            <a:off x="6468058" y="1731895"/>
            <a:ext cx="1426037" cy="715056"/>
          </a:xfrm>
          <a:prstGeom prst="snip2SameRect">
            <a:avLst/>
          </a:prstGeom>
          <a:solidFill>
            <a:srgbClr val="B58941"/>
          </a:solidFill>
          <a:ln>
            <a:solidFill>
              <a:srgbClr val="B58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个性化</a:t>
            </a:r>
          </a:p>
          <a:p>
            <a:pPr algn="ctr"/>
            <a:r>
              <a:rPr lang="zh-CN" altLang="en-US" dirty="0"/>
              <a:t>分析报告</a:t>
            </a:r>
          </a:p>
        </p:txBody>
      </p:sp>
      <p:cxnSp>
        <p:nvCxnSpPr>
          <p:cNvPr id="55" name="直接箭头连接符 54"/>
          <p:cNvCxnSpPr>
            <a:stCxn id="225" idx="2"/>
            <a:endCxn id="191" idx="6"/>
          </p:cNvCxnSpPr>
          <p:nvPr/>
        </p:nvCxnSpPr>
        <p:spPr>
          <a:xfrm flipH="1" flipV="1">
            <a:off x="6264585" y="5102160"/>
            <a:ext cx="699843" cy="272295"/>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endCxn id="193" idx="6"/>
          </p:cNvCxnSpPr>
          <p:nvPr/>
        </p:nvCxnSpPr>
        <p:spPr>
          <a:xfrm flipH="1">
            <a:off x="6264910" y="5374640"/>
            <a:ext cx="685800" cy="346075"/>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endCxn id="194" idx="6"/>
          </p:cNvCxnSpPr>
          <p:nvPr/>
        </p:nvCxnSpPr>
        <p:spPr>
          <a:xfrm flipH="1">
            <a:off x="6264910" y="5374640"/>
            <a:ext cx="658495" cy="655320"/>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endCxn id="195" idx="6"/>
          </p:cNvCxnSpPr>
          <p:nvPr/>
        </p:nvCxnSpPr>
        <p:spPr>
          <a:xfrm flipH="1">
            <a:off x="6264585" y="5389079"/>
            <a:ext cx="685849" cy="949637"/>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25" idx="2"/>
            <a:endCxn id="196" idx="6"/>
          </p:cNvCxnSpPr>
          <p:nvPr/>
        </p:nvCxnSpPr>
        <p:spPr>
          <a:xfrm flipH="1">
            <a:off x="6264585" y="5374455"/>
            <a:ext cx="699843" cy="1273401"/>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226" idx="2"/>
            <a:endCxn id="192" idx="6"/>
          </p:cNvCxnSpPr>
          <p:nvPr/>
        </p:nvCxnSpPr>
        <p:spPr>
          <a:xfrm flipH="1" flipV="1">
            <a:off x="6264585" y="5411299"/>
            <a:ext cx="699843" cy="284576"/>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226" idx="2"/>
            <a:endCxn id="193" idx="6"/>
          </p:cNvCxnSpPr>
          <p:nvPr/>
        </p:nvCxnSpPr>
        <p:spPr>
          <a:xfrm flipH="1">
            <a:off x="6264585" y="5695875"/>
            <a:ext cx="699843" cy="24563"/>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226" idx="2"/>
            <a:endCxn id="194" idx="6"/>
          </p:cNvCxnSpPr>
          <p:nvPr/>
        </p:nvCxnSpPr>
        <p:spPr>
          <a:xfrm flipH="1">
            <a:off x="6264585" y="5695875"/>
            <a:ext cx="699843" cy="333702"/>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227" idx="2"/>
            <a:endCxn id="194" idx="6"/>
          </p:cNvCxnSpPr>
          <p:nvPr/>
        </p:nvCxnSpPr>
        <p:spPr>
          <a:xfrm flipH="1">
            <a:off x="6264585" y="6017295"/>
            <a:ext cx="699843" cy="12282"/>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227" idx="2"/>
            <a:endCxn id="195" idx="6"/>
          </p:cNvCxnSpPr>
          <p:nvPr/>
        </p:nvCxnSpPr>
        <p:spPr>
          <a:xfrm flipH="1">
            <a:off x="6264585" y="6017295"/>
            <a:ext cx="699843" cy="321421"/>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227" idx="2"/>
            <a:endCxn id="196" idx="6"/>
          </p:cNvCxnSpPr>
          <p:nvPr/>
        </p:nvCxnSpPr>
        <p:spPr>
          <a:xfrm flipH="1">
            <a:off x="6264585" y="6017295"/>
            <a:ext cx="699843" cy="630561"/>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228" idx="2"/>
            <a:endCxn id="196" idx="6"/>
          </p:cNvCxnSpPr>
          <p:nvPr/>
        </p:nvCxnSpPr>
        <p:spPr>
          <a:xfrm flipH="1">
            <a:off x="6264585" y="6338716"/>
            <a:ext cx="699843" cy="309140"/>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endCxn id="195" idx="6"/>
          </p:cNvCxnSpPr>
          <p:nvPr/>
        </p:nvCxnSpPr>
        <p:spPr>
          <a:xfrm flipH="1" flipV="1">
            <a:off x="6264585" y="6338716"/>
            <a:ext cx="658521" cy="8048"/>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a:stCxn id="191" idx="2"/>
            <a:endCxn id="129" idx="3"/>
          </p:cNvCxnSpPr>
          <p:nvPr/>
        </p:nvCxnSpPr>
        <p:spPr>
          <a:xfrm flipH="1">
            <a:off x="5695679" y="5102160"/>
            <a:ext cx="355600" cy="195096"/>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endCxn id="130" idx="3"/>
          </p:cNvCxnSpPr>
          <p:nvPr/>
        </p:nvCxnSpPr>
        <p:spPr>
          <a:xfrm flipH="1">
            <a:off x="5695679" y="5102159"/>
            <a:ext cx="318433" cy="532233"/>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91" idx="2"/>
            <a:endCxn id="131" idx="3"/>
          </p:cNvCxnSpPr>
          <p:nvPr/>
        </p:nvCxnSpPr>
        <p:spPr>
          <a:xfrm flipH="1">
            <a:off x="5695679" y="5102160"/>
            <a:ext cx="355600" cy="869368"/>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192" idx="2"/>
            <a:endCxn id="129" idx="3"/>
          </p:cNvCxnSpPr>
          <p:nvPr/>
        </p:nvCxnSpPr>
        <p:spPr>
          <a:xfrm flipH="1" flipV="1">
            <a:off x="5695950" y="5297170"/>
            <a:ext cx="355600" cy="114300"/>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92" idx="2"/>
            <a:endCxn id="131" idx="3"/>
          </p:cNvCxnSpPr>
          <p:nvPr/>
        </p:nvCxnSpPr>
        <p:spPr>
          <a:xfrm flipH="1">
            <a:off x="5695679" y="5411299"/>
            <a:ext cx="355600" cy="560229"/>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193" idx="2"/>
            <a:endCxn id="130" idx="3"/>
          </p:cNvCxnSpPr>
          <p:nvPr/>
        </p:nvCxnSpPr>
        <p:spPr>
          <a:xfrm flipH="1" flipV="1">
            <a:off x="5695679" y="5634392"/>
            <a:ext cx="355600" cy="86046"/>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endCxn id="132" idx="3"/>
          </p:cNvCxnSpPr>
          <p:nvPr/>
        </p:nvCxnSpPr>
        <p:spPr>
          <a:xfrm flipH="1">
            <a:off x="5695679" y="5714745"/>
            <a:ext cx="336313" cy="593919"/>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196" idx="2"/>
            <a:endCxn id="132" idx="3"/>
          </p:cNvCxnSpPr>
          <p:nvPr/>
        </p:nvCxnSpPr>
        <p:spPr>
          <a:xfrm flipH="1" flipV="1">
            <a:off x="5695950" y="6308725"/>
            <a:ext cx="355600" cy="339090"/>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stCxn id="196" idx="2"/>
            <a:endCxn id="131" idx="3"/>
          </p:cNvCxnSpPr>
          <p:nvPr/>
        </p:nvCxnSpPr>
        <p:spPr>
          <a:xfrm flipH="1" flipV="1">
            <a:off x="5695679" y="5971528"/>
            <a:ext cx="355600" cy="676328"/>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195" idx="2"/>
            <a:endCxn id="131" idx="3"/>
          </p:cNvCxnSpPr>
          <p:nvPr/>
        </p:nvCxnSpPr>
        <p:spPr>
          <a:xfrm flipH="1" flipV="1">
            <a:off x="5695679" y="5971528"/>
            <a:ext cx="355600" cy="367188"/>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94" idx="2"/>
            <a:endCxn id="131" idx="3"/>
          </p:cNvCxnSpPr>
          <p:nvPr/>
        </p:nvCxnSpPr>
        <p:spPr>
          <a:xfrm flipH="1" flipV="1">
            <a:off x="5695679" y="5971528"/>
            <a:ext cx="355600" cy="58049"/>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93" idx="0"/>
            <a:endCxn id="131" idx="3"/>
          </p:cNvCxnSpPr>
          <p:nvPr/>
        </p:nvCxnSpPr>
        <p:spPr>
          <a:xfrm flipH="1">
            <a:off x="5695679" y="5621019"/>
            <a:ext cx="462253" cy="350509"/>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194" idx="2"/>
            <a:endCxn id="132" idx="3"/>
          </p:cNvCxnSpPr>
          <p:nvPr/>
        </p:nvCxnSpPr>
        <p:spPr>
          <a:xfrm flipH="1">
            <a:off x="5695950" y="6029960"/>
            <a:ext cx="355600" cy="278765"/>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94" idx="2"/>
            <a:endCxn id="129" idx="3"/>
          </p:cNvCxnSpPr>
          <p:nvPr/>
        </p:nvCxnSpPr>
        <p:spPr>
          <a:xfrm flipH="1" flipV="1">
            <a:off x="5695679" y="5297256"/>
            <a:ext cx="355600" cy="732321"/>
          </a:xfrm>
          <a:prstGeom prst="straightConnector1">
            <a:avLst/>
          </a:prstGeom>
          <a:ln>
            <a:solidFill>
              <a:srgbClr val="B5894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10" idx="2"/>
          </p:cNvCxnSpPr>
          <p:nvPr/>
        </p:nvCxnSpPr>
        <p:spPr>
          <a:xfrm flipH="1">
            <a:off x="1737552" y="3464943"/>
            <a:ext cx="613" cy="212745"/>
          </a:xfrm>
          <a:prstGeom prst="line">
            <a:avLst/>
          </a:prstGeom>
          <a:ln>
            <a:solidFill>
              <a:srgbClr val="745C55"/>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endCxn id="11" idx="0"/>
          </p:cNvCxnSpPr>
          <p:nvPr/>
        </p:nvCxnSpPr>
        <p:spPr>
          <a:xfrm>
            <a:off x="3514287" y="2833791"/>
            <a:ext cx="3117" cy="139832"/>
          </a:xfrm>
          <a:prstGeom prst="line">
            <a:avLst/>
          </a:prstGeom>
          <a:ln>
            <a:solidFill>
              <a:srgbClr val="745C55"/>
            </a:solidFill>
          </a:ln>
        </p:spPr>
        <p:style>
          <a:lnRef idx="1">
            <a:schemeClr val="accent1"/>
          </a:lnRef>
          <a:fillRef idx="0">
            <a:schemeClr val="accent1"/>
          </a:fillRef>
          <a:effectRef idx="0">
            <a:schemeClr val="accent1"/>
          </a:effectRef>
          <a:fontRef idx="minor">
            <a:schemeClr val="tx1"/>
          </a:fontRef>
        </p:style>
      </p:cxnSp>
      <p:grpSp>
        <p:nvGrpSpPr>
          <p:cNvPr id="190" name="组合 189"/>
          <p:cNvGrpSpPr/>
          <p:nvPr/>
        </p:nvGrpSpPr>
        <p:grpSpPr>
          <a:xfrm>
            <a:off x="2702217" y="1722303"/>
            <a:ext cx="1624961" cy="1105776"/>
            <a:chOff x="2714917" y="1392103"/>
            <a:chExt cx="1624961" cy="1105776"/>
          </a:xfrm>
        </p:grpSpPr>
        <p:sp>
          <p:nvSpPr>
            <p:cNvPr id="241" name="文本框 240"/>
            <p:cNvSpPr txBox="1"/>
            <p:nvPr/>
          </p:nvSpPr>
          <p:spPr>
            <a:xfrm>
              <a:off x="2714917" y="1392103"/>
              <a:ext cx="1624961" cy="307777"/>
            </a:xfrm>
            <a:prstGeom prst="rect">
              <a:avLst/>
            </a:prstGeom>
            <a:solidFill>
              <a:srgbClr val="B58941"/>
            </a:solidFill>
          </p:spPr>
          <p:txBody>
            <a:bodyPr wrap="square" rtlCol="0">
              <a:spAutoFit/>
            </a:bodyPr>
            <a:lstStyle/>
            <a:p>
              <a:pPr algn="ctr"/>
              <a:r>
                <a:rPr lang="zh-CN" altLang="en-US" sz="1400" dirty="0">
                  <a:solidFill>
                    <a:schemeClr val="bg1"/>
                  </a:solidFill>
                </a:rPr>
                <a:t>移动</a:t>
              </a:r>
              <a:r>
                <a:rPr lang="en-US" altLang="zh-CN" sz="1400" dirty="0">
                  <a:solidFill>
                    <a:schemeClr val="bg1"/>
                  </a:solidFill>
                </a:rPr>
                <a:t>Web</a:t>
              </a:r>
              <a:r>
                <a:rPr lang="zh-CN" altLang="en-US" sz="1400" dirty="0">
                  <a:solidFill>
                    <a:schemeClr val="bg1"/>
                  </a:solidFill>
                </a:rPr>
                <a:t>行为日志</a:t>
              </a:r>
            </a:p>
          </p:txBody>
        </p:sp>
        <p:sp>
          <p:nvSpPr>
            <p:cNvPr id="255" name="文本框 254"/>
            <p:cNvSpPr txBox="1"/>
            <p:nvPr/>
          </p:nvSpPr>
          <p:spPr>
            <a:xfrm>
              <a:off x="2714917" y="1791103"/>
              <a:ext cx="1624961" cy="307777"/>
            </a:xfrm>
            <a:prstGeom prst="rect">
              <a:avLst/>
            </a:prstGeom>
            <a:solidFill>
              <a:srgbClr val="B58941"/>
            </a:solidFill>
          </p:spPr>
          <p:txBody>
            <a:bodyPr wrap="square" rtlCol="0">
              <a:spAutoFit/>
            </a:bodyPr>
            <a:lstStyle/>
            <a:p>
              <a:pPr algn="ctr"/>
              <a:r>
                <a:rPr lang="zh-CN" altLang="en-US" sz="1400" dirty="0">
                  <a:solidFill>
                    <a:schemeClr val="bg1"/>
                  </a:solidFill>
                </a:rPr>
                <a:t>移动通信行为日志</a:t>
              </a:r>
            </a:p>
          </p:txBody>
        </p:sp>
        <p:sp>
          <p:nvSpPr>
            <p:cNvPr id="257" name="文本框 256"/>
            <p:cNvSpPr txBox="1"/>
            <p:nvPr/>
          </p:nvSpPr>
          <p:spPr>
            <a:xfrm>
              <a:off x="2714917" y="2190102"/>
              <a:ext cx="1624961" cy="307777"/>
            </a:xfrm>
            <a:prstGeom prst="rect">
              <a:avLst/>
            </a:prstGeom>
            <a:solidFill>
              <a:srgbClr val="B58941"/>
            </a:solidFill>
          </p:spPr>
          <p:txBody>
            <a:bodyPr wrap="square" rtlCol="0">
              <a:spAutoFit/>
            </a:bodyPr>
            <a:lstStyle/>
            <a:p>
              <a:pPr algn="ctr"/>
              <a:r>
                <a:rPr lang="zh-CN" altLang="en-US" sz="1400" dirty="0">
                  <a:solidFill>
                    <a:schemeClr val="bg1"/>
                  </a:solidFill>
                </a:rPr>
                <a:t>上下文信息</a:t>
              </a:r>
            </a:p>
          </p:txBody>
        </p:sp>
      </p:grpSp>
      <p:grpSp>
        <p:nvGrpSpPr>
          <p:cNvPr id="188" name="组合 187"/>
          <p:cNvGrpSpPr/>
          <p:nvPr/>
        </p:nvGrpSpPr>
        <p:grpSpPr>
          <a:xfrm>
            <a:off x="1280326" y="3678606"/>
            <a:ext cx="910276" cy="685011"/>
            <a:chOff x="1305726" y="3500806"/>
            <a:chExt cx="910276" cy="685011"/>
          </a:xfrm>
        </p:grpSpPr>
        <p:sp>
          <p:nvSpPr>
            <p:cNvPr id="224" name="文本框 223"/>
            <p:cNvSpPr txBox="1"/>
            <p:nvPr/>
          </p:nvSpPr>
          <p:spPr>
            <a:xfrm>
              <a:off x="1305726" y="3500806"/>
              <a:ext cx="910276" cy="307777"/>
            </a:xfrm>
            <a:prstGeom prst="rect">
              <a:avLst/>
            </a:prstGeom>
            <a:solidFill>
              <a:srgbClr val="B58941"/>
            </a:solidFill>
          </p:spPr>
          <p:txBody>
            <a:bodyPr wrap="square" rtlCol="0">
              <a:spAutoFit/>
            </a:bodyPr>
            <a:lstStyle/>
            <a:p>
              <a:r>
                <a:rPr lang="zh-CN" altLang="en-US" sz="1400" dirty="0">
                  <a:solidFill>
                    <a:schemeClr val="bg1"/>
                  </a:solidFill>
                </a:rPr>
                <a:t>浏览资源</a:t>
              </a:r>
            </a:p>
          </p:txBody>
        </p:sp>
        <p:sp>
          <p:nvSpPr>
            <p:cNvPr id="258" name="文本框 257"/>
            <p:cNvSpPr txBox="1"/>
            <p:nvPr/>
          </p:nvSpPr>
          <p:spPr>
            <a:xfrm>
              <a:off x="1305726" y="3878040"/>
              <a:ext cx="910276" cy="307777"/>
            </a:xfrm>
            <a:prstGeom prst="rect">
              <a:avLst/>
            </a:prstGeom>
            <a:solidFill>
              <a:srgbClr val="B58941"/>
            </a:solidFill>
          </p:spPr>
          <p:txBody>
            <a:bodyPr wrap="square" rtlCol="0">
              <a:spAutoFit/>
            </a:bodyPr>
            <a:lstStyle/>
            <a:p>
              <a:r>
                <a:rPr lang="zh-CN" altLang="en-US" sz="1400" dirty="0">
                  <a:solidFill>
                    <a:schemeClr val="bg1"/>
                  </a:solidFill>
                </a:rPr>
                <a:t>进行任务</a:t>
              </a:r>
            </a:p>
          </p:txBody>
        </p:sp>
      </p:grpSp>
      <p:graphicFrame>
        <p:nvGraphicFramePr>
          <p:cNvPr id="2" name="对象 1">
            <a:hlinkClick r:id="" action="ppaction://ole?verb=0"/>
          </p:cNvPr>
          <p:cNvGraphicFramePr>
            <a:graphicFrameLocks noChangeAspect="1"/>
          </p:cNvGraphicFramePr>
          <p:nvPr/>
        </p:nvGraphicFramePr>
        <p:xfrm>
          <a:off x="4126548" y="6438265"/>
          <a:ext cx="1548765" cy="457200"/>
        </p:xfrm>
        <a:graphic>
          <a:graphicData uri="http://schemas.openxmlformats.org/presentationml/2006/ole">
            <mc:AlternateContent xmlns:mc="http://schemas.openxmlformats.org/markup-compatibility/2006">
              <mc:Choice xmlns:v="urn:schemas-microsoft-com:vml" Requires="v">
                <p:oleObj spid="_x0000_s1093" r:id="rId5" imgW="1548765" imgH="457200" progId="Equation.KSEE3">
                  <p:embed/>
                </p:oleObj>
              </mc:Choice>
              <mc:Fallback>
                <p:oleObj r:id="rId5" imgW="1548765" imgH="457200" progId="Equation.KSEE3">
                  <p:embed/>
                  <p:pic>
                    <p:nvPicPr>
                      <p:cNvPr id="0" name="图片 1024"/>
                      <p:cNvPicPr/>
                      <p:nvPr/>
                    </p:nvPicPr>
                    <p:blipFill>
                      <a:blip r:embed="rId6"/>
                      <a:stretch>
                        <a:fillRect/>
                      </a:stretch>
                    </p:blipFill>
                    <p:spPr>
                      <a:xfrm>
                        <a:off x="4126548" y="6438265"/>
                        <a:ext cx="1548765" cy="45720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6587490" y="6470015"/>
          <a:ext cx="889000" cy="393700"/>
        </p:xfrm>
        <a:graphic>
          <a:graphicData uri="http://schemas.openxmlformats.org/presentationml/2006/ole">
            <mc:AlternateContent xmlns:mc="http://schemas.openxmlformats.org/markup-compatibility/2006">
              <mc:Choice xmlns:v="urn:schemas-microsoft-com:vml" Requires="v">
                <p:oleObj spid="_x0000_s1094" r:id="rId7" imgW="889000" imgH="393700" progId="Equation.KSEE3">
                  <p:embed/>
                </p:oleObj>
              </mc:Choice>
              <mc:Fallback>
                <p:oleObj r:id="rId7" imgW="889000" imgH="393700" progId="Equation.KSEE3">
                  <p:embed/>
                  <p:pic>
                    <p:nvPicPr>
                      <p:cNvPr id="0" name="图片 1025"/>
                      <p:cNvPicPr/>
                      <p:nvPr/>
                    </p:nvPicPr>
                    <p:blipFill>
                      <a:blip r:embed="rId8"/>
                      <a:stretch>
                        <a:fillRect/>
                      </a:stretch>
                    </p:blipFill>
                    <p:spPr>
                      <a:xfrm>
                        <a:off x="6587490" y="6470015"/>
                        <a:ext cx="889000" cy="39370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4915218" y="4088130"/>
          <a:ext cx="1917065" cy="914400"/>
        </p:xfrm>
        <a:graphic>
          <a:graphicData uri="http://schemas.openxmlformats.org/presentationml/2006/ole">
            <mc:AlternateContent xmlns:mc="http://schemas.openxmlformats.org/markup-compatibility/2006">
              <mc:Choice xmlns:v="urn:schemas-microsoft-com:vml" Requires="v">
                <p:oleObj spid="_x0000_s1095" r:id="rId9" imgW="1917065" imgH="914400" progId="Equation.KSEE3">
                  <p:embed/>
                </p:oleObj>
              </mc:Choice>
              <mc:Fallback>
                <p:oleObj r:id="rId9" imgW="1917065" imgH="914400" progId="Equation.KSEE3">
                  <p:embed/>
                  <p:pic>
                    <p:nvPicPr>
                      <p:cNvPr id="0" name="图片 1026"/>
                      <p:cNvPicPr/>
                      <p:nvPr/>
                    </p:nvPicPr>
                    <p:blipFill>
                      <a:blip r:embed="rId10"/>
                      <a:stretch>
                        <a:fillRect/>
                      </a:stretch>
                    </p:blipFill>
                    <p:spPr>
                      <a:xfrm>
                        <a:off x="4915218" y="4088130"/>
                        <a:ext cx="1917065" cy="914400"/>
                      </a:xfrm>
                      <a:prstGeom prst="rect">
                        <a:avLst/>
                      </a:prstGeom>
                      <a:solidFill>
                        <a:schemeClr val="bg1"/>
                      </a:solidFill>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2340628"/>
            <a:ext cx="12192000" cy="2296699"/>
          </a:xfrm>
          <a:prstGeom prst="rect">
            <a:avLst/>
          </a:prstGeom>
          <a:solidFill>
            <a:srgbClr val="745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660461" y="1902619"/>
            <a:ext cx="5291605" cy="3227368"/>
            <a:chOff x="7933328" y="4296514"/>
            <a:chExt cx="3338484" cy="2036153"/>
          </a:xfrm>
        </p:grpSpPr>
        <p:sp>
          <p:nvSpPr>
            <p:cNvPr id="2" name="矩形 1"/>
            <p:cNvSpPr/>
            <p:nvPr/>
          </p:nvSpPr>
          <p:spPr>
            <a:xfrm>
              <a:off x="8322733" y="4385733"/>
              <a:ext cx="2556934" cy="1651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6" descr="Laptop Mask 1.png"/>
            <p:cNvPicPr>
              <a:picLocks noChangeAspect="1"/>
            </p:cNvPicPr>
            <p:nvPr/>
          </p:nvPicPr>
          <p:blipFill>
            <a:blip r:embed="rId3" cstate="print"/>
            <a:stretch>
              <a:fillRect/>
            </a:stretch>
          </p:blipFill>
          <p:spPr>
            <a:xfrm>
              <a:off x="7933328" y="4296514"/>
              <a:ext cx="3338484" cy="2036153"/>
            </a:xfrm>
            <a:prstGeom prst="rect">
              <a:avLst/>
            </a:prstGeom>
          </p:spPr>
        </p:pic>
        <p:sp>
          <p:nvSpPr>
            <p:cNvPr id="5" name="文本框 4"/>
            <p:cNvSpPr txBox="1"/>
            <p:nvPr/>
          </p:nvSpPr>
          <p:spPr>
            <a:xfrm>
              <a:off x="8930086" y="4424551"/>
              <a:ext cx="1339173" cy="1669921"/>
            </a:xfrm>
            <a:prstGeom prst="rect">
              <a:avLst/>
            </a:prstGeom>
            <a:noFill/>
          </p:spPr>
          <p:txBody>
            <a:bodyPr wrap="square" rtlCol="0">
              <a:spAutoFit/>
            </a:bodyPr>
            <a:lstStyle/>
            <a:p>
              <a:r>
                <a:rPr lang="en-US" altLang="zh-CN" sz="16600" dirty="0">
                  <a:solidFill>
                    <a:schemeClr val="bg1"/>
                  </a:solidFill>
                  <a:latin typeface="Agency FB" panose="020B0503020202020204" pitchFamily="34" charset="0"/>
                </a:rPr>
                <a:t>03</a:t>
              </a:r>
              <a:endParaRPr lang="zh-CN" altLang="en-US" sz="16600" dirty="0">
                <a:solidFill>
                  <a:schemeClr val="bg1"/>
                </a:solidFill>
                <a:latin typeface="Agency FB" panose="020B0503020202020204" pitchFamily="34" charset="0"/>
              </a:endParaRPr>
            </a:p>
          </p:txBody>
        </p:sp>
      </p:grpSp>
      <p:sp>
        <p:nvSpPr>
          <p:cNvPr id="11" name="文本框 29"/>
          <p:cNvSpPr txBox="1">
            <a:spLocks noChangeArrowheads="1"/>
          </p:cNvSpPr>
          <p:nvPr/>
        </p:nvSpPr>
        <p:spPr bwMode="auto">
          <a:xfrm>
            <a:off x="6096000" y="3135034"/>
            <a:ext cx="55229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000" b="1" dirty="0">
                <a:solidFill>
                  <a:schemeClr val="bg1"/>
                </a:solidFill>
                <a:latin typeface="微软雅黑" panose="020B0503020204020204" pitchFamily="34" charset="-122"/>
                <a:ea typeface="微软雅黑" panose="020B0503020204020204" pitchFamily="34" charset="-122"/>
              </a:rPr>
              <a:t>商业模式</a:t>
            </a:r>
          </a:p>
        </p:txBody>
      </p:sp>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569</Words>
  <Application>Microsoft Office PowerPoint</Application>
  <PresentationFormat>宽屏</PresentationFormat>
  <Paragraphs>163</Paragraphs>
  <Slides>18</Slides>
  <Notes>8</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30" baseType="lpstr">
      <vt:lpstr>华文行楷</vt:lpstr>
      <vt:lpstr>宋体</vt:lpstr>
      <vt:lpstr>微软雅黑</vt:lpstr>
      <vt:lpstr>微软雅黑 Light</vt:lpstr>
      <vt:lpstr>幼圆</vt:lpstr>
      <vt:lpstr>Agency FB</vt:lpstr>
      <vt:lpstr>Arial</vt:lpstr>
      <vt:lpstr>Calibri</vt:lpstr>
      <vt:lpstr>Calibri Light</vt:lpstr>
      <vt:lpstr>Microsoft Himalaya</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朱陈超</cp:lastModifiedBy>
  <cp:revision>171</cp:revision>
  <dcterms:created xsi:type="dcterms:W3CDTF">2016-03-01T13:02:00Z</dcterms:created>
  <dcterms:modified xsi:type="dcterms:W3CDTF">2017-07-20T17:32:15Z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